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38"/>
  </p:notesMasterIdLst>
  <p:handoutMasterIdLst>
    <p:handoutMasterId r:id="rId139"/>
  </p:handoutMasterIdLst>
  <p:sldIdLst>
    <p:sldId id="576" r:id="rId2"/>
    <p:sldId id="741" r:id="rId3"/>
    <p:sldId id="639" r:id="rId4"/>
    <p:sldId id="642" r:id="rId5"/>
    <p:sldId id="638" r:id="rId6"/>
    <p:sldId id="640" r:id="rId7"/>
    <p:sldId id="643" r:id="rId8"/>
    <p:sldId id="644" r:id="rId9"/>
    <p:sldId id="647" r:id="rId10"/>
    <p:sldId id="648" r:id="rId11"/>
    <p:sldId id="649" r:id="rId12"/>
    <p:sldId id="650" r:id="rId13"/>
    <p:sldId id="651" r:id="rId14"/>
    <p:sldId id="652" r:id="rId15"/>
    <p:sldId id="653" r:id="rId16"/>
    <p:sldId id="654" r:id="rId17"/>
    <p:sldId id="656" r:id="rId18"/>
    <p:sldId id="657" r:id="rId19"/>
    <p:sldId id="658" r:id="rId20"/>
    <p:sldId id="659" r:id="rId21"/>
    <p:sldId id="660" r:id="rId22"/>
    <p:sldId id="661" r:id="rId23"/>
    <p:sldId id="662" r:id="rId24"/>
    <p:sldId id="665" r:id="rId25"/>
    <p:sldId id="666" r:id="rId26"/>
    <p:sldId id="667" r:id="rId27"/>
    <p:sldId id="668" r:id="rId28"/>
    <p:sldId id="669" r:id="rId29"/>
    <p:sldId id="670" r:id="rId30"/>
    <p:sldId id="676" r:id="rId31"/>
    <p:sldId id="671" r:id="rId32"/>
    <p:sldId id="672" r:id="rId33"/>
    <p:sldId id="673" r:id="rId34"/>
    <p:sldId id="674" r:id="rId35"/>
    <p:sldId id="677" r:id="rId36"/>
    <p:sldId id="679" r:id="rId37"/>
    <p:sldId id="680" r:id="rId38"/>
    <p:sldId id="682" r:id="rId39"/>
    <p:sldId id="681" r:id="rId40"/>
    <p:sldId id="683" r:id="rId41"/>
    <p:sldId id="684" r:id="rId42"/>
    <p:sldId id="686" r:id="rId43"/>
    <p:sldId id="736" r:id="rId44"/>
    <p:sldId id="688" r:id="rId45"/>
    <p:sldId id="678" r:id="rId46"/>
    <p:sldId id="689" r:id="rId47"/>
    <p:sldId id="690" r:id="rId48"/>
    <p:sldId id="691" r:id="rId49"/>
    <p:sldId id="692" r:id="rId50"/>
    <p:sldId id="693" r:id="rId51"/>
    <p:sldId id="694" r:id="rId52"/>
    <p:sldId id="695" r:id="rId53"/>
    <p:sldId id="696" r:id="rId54"/>
    <p:sldId id="697" r:id="rId55"/>
    <p:sldId id="698" r:id="rId56"/>
    <p:sldId id="699" r:id="rId57"/>
    <p:sldId id="703" r:id="rId58"/>
    <p:sldId id="687" r:id="rId59"/>
    <p:sldId id="702" r:id="rId60"/>
    <p:sldId id="675" r:id="rId61"/>
    <p:sldId id="705" r:id="rId62"/>
    <p:sldId id="704" r:id="rId63"/>
    <p:sldId id="706" r:id="rId64"/>
    <p:sldId id="707" r:id="rId65"/>
    <p:sldId id="708" r:id="rId66"/>
    <p:sldId id="709" r:id="rId67"/>
    <p:sldId id="711" r:id="rId68"/>
    <p:sldId id="712" r:id="rId69"/>
    <p:sldId id="713" r:id="rId70"/>
    <p:sldId id="714" r:id="rId71"/>
    <p:sldId id="715" r:id="rId72"/>
    <p:sldId id="716" r:id="rId73"/>
    <p:sldId id="717" r:id="rId74"/>
    <p:sldId id="710" r:id="rId75"/>
    <p:sldId id="718" r:id="rId76"/>
    <p:sldId id="720" r:id="rId77"/>
    <p:sldId id="721" r:id="rId78"/>
    <p:sldId id="722" r:id="rId79"/>
    <p:sldId id="723" r:id="rId80"/>
    <p:sldId id="724" r:id="rId81"/>
    <p:sldId id="719" r:id="rId82"/>
    <p:sldId id="728" r:id="rId83"/>
    <p:sldId id="727" r:id="rId84"/>
    <p:sldId id="726" r:id="rId85"/>
    <p:sldId id="725" r:id="rId86"/>
    <p:sldId id="730" r:id="rId87"/>
    <p:sldId id="663" r:id="rId88"/>
    <p:sldId id="664" r:id="rId89"/>
    <p:sldId id="731" r:id="rId90"/>
    <p:sldId id="729" r:id="rId91"/>
    <p:sldId id="732" r:id="rId92"/>
    <p:sldId id="733" r:id="rId93"/>
    <p:sldId id="739" r:id="rId94"/>
    <p:sldId id="738" r:id="rId95"/>
    <p:sldId id="734" r:id="rId96"/>
    <p:sldId id="701" r:id="rId97"/>
    <p:sldId id="700" r:id="rId98"/>
    <p:sldId id="737" r:id="rId99"/>
    <p:sldId id="740" r:id="rId100"/>
    <p:sldId id="742" r:id="rId101"/>
    <p:sldId id="743" r:id="rId102"/>
    <p:sldId id="637" r:id="rId103"/>
    <p:sldId id="744" r:id="rId104"/>
    <p:sldId id="745" r:id="rId105"/>
    <p:sldId id="746" r:id="rId106"/>
    <p:sldId id="756" r:id="rId107"/>
    <p:sldId id="757" r:id="rId108"/>
    <p:sldId id="758" r:id="rId109"/>
    <p:sldId id="759" r:id="rId110"/>
    <p:sldId id="760" r:id="rId111"/>
    <p:sldId id="747" r:id="rId112"/>
    <p:sldId id="761" r:id="rId113"/>
    <p:sldId id="748" r:id="rId114"/>
    <p:sldId id="762" r:id="rId115"/>
    <p:sldId id="763" r:id="rId116"/>
    <p:sldId id="749" r:id="rId117"/>
    <p:sldId id="750" r:id="rId118"/>
    <p:sldId id="751" r:id="rId119"/>
    <p:sldId id="752" r:id="rId120"/>
    <p:sldId id="753" r:id="rId121"/>
    <p:sldId id="754" r:id="rId122"/>
    <p:sldId id="755" r:id="rId123"/>
    <p:sldId id="766" r:id="rId124"/>
    <p:sldId id="764" r:id="rId125"/>
    <p:sldId id="765" r:id="rId126"/>
    <p:sldId id="768" r:id="rId127"/>
    <p:sldId id="769" r:id="rId128"/>
    <p:sldId id="771" r:id="rId129"/>
    <p:sldId id="772" r:id="rId130"/>
    <p:sldId id="773" r:id="rId131"/>
    <p:sldId id="774" r:id="rId132"/>
    <p:sldId id="775" r:id="rId133"/>
    <p:sldId id="767" r:id="rId134"/>
    <p:sldId id="778" r:id="rId135"/>
    <p:sldId id="777" r:id="rId136"/>
    <p:sldId id="779" r:id="rId137"/>
  </p:sldIdLst>
  <p:sldSz cx="9144000" cy="6858000" type="screen4x3"/>
  <p:notesSz cx="6858000" cy="9144000"/>
  <p:custShowLst>
    <p:custShow name="Diaprojekcija po meri 1" id="0">
      <p:sldLst/>
    </p:custShow>
  </p:custShowLst>
  <p:defaultTextStyle>
    <a:lvl1pPr marL="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6600"/>
    <a:srgbClr val="FC84C9"/>
    <a:srgbClr val="FA1E9C"/>
    <a:srgbClr val="66FFFF"/>
    <a:srgbClr val="FD878F"/>
    <a:srgbClr val="FEFCF0"/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8084" autoAdjust="0"/>
  </p:normalViewPr>
  <p:slideViewPr>
    <p:cSldViewPr>
      <p:cViewPr varScale="1">
        <p:scale>
          <a:sx n="65" d="100"/>
          <a:sy n="65" d="100"/>
        </p:scale>
        <p:origin x="-1224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sl-SI" sz="1200"/>
            </a:lvl1pPr>
            <a:extLst/>
          </a:lstStyle>
          <a:p>
            <a:r>
              <a:rPr lang="sl-SI" smtClean="0"/>
              <a:t>PETKOVCI ŽE VEČ KOT 30 LET</a:t>
            </a:r>
            <a:endParaRPr lang="sl-SI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sl-SI" sz="1200"/>
            </a:lvl1pPr>
            <a:extLst/>
          </a:lstStyle>
          <a:p>
            <a:fld id="{E327C78B-85C5-454A-874A-8A71B0D34F51}" type="datetime1">
              <a:rPr lang="sl-SI" smtClean="0"/>
              <a:t>27.7.2015</a:t>
            </a:fld>
            <a:endParaRPr lang="sl-SI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sl-SI" sz="1200"/>
            </a:lvl1pPr>
            <a:extLst/>
          </a:lstStyle>
          <a:p>
            <a:endParaRPr lang="sl-SI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sl-SI" sz="1200"/>
            </a:lvl1pPr>
            <a:extLst/>
          </a:lstStyle>
          <a:p>
            <a:fld id="{B16A41B8-7DC3-4DB6-84E4-E105629EAA3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06075924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sl-SI" sz="1200"/>
            </a:lvl1pPr>
            <a:extLst/>
          </a:lstStyle>
          <a:p>
            <a:r>
              <a:rPr lang="sl-SI" smtClean="0"/>
              <a:t>PETKOVCI ŽE VEČ KOT 30 LET</a:t>
            </a:r>
            <a:endParaRPr lang="sl-SI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sl-SI" sz="1200"/>
            </a:lvl1pPr>
            <a:extLst/>
          </a:lstStyle>
          <a:p>
            <a:fld id="{30D5946A-60EC-4870-9CF3-BE390EA05EFB}" type="datetime1">
              <a:rPr lang="sl-SI" smtClean="0"/>
              <a:t>27.7.2015</a:t>
            </a:fld>
            <a:endParaRPr lang="sl-SI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sl-SI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sl-SI" sz="1200"/>
            </a:lvl1pPr>
            <a:extLst/>
          </a:lstStyle>
          <a:p>
            <a:endParaRPr lang="sl-SI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sl-SI" sz="1200"/>
            </a:lvl1pPr>
            <a:extLst/>
          </a:lstStyle>
          <a:p>
            <a:fld id="{9B26CD33-4337-4529-948A-94F6960B2374}" type="slidenum"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3584186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marL="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nica albu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sl-SI"/>
            </a:lvl1pPr>
            <a:extLst/>
          </a:lstStyle>
          <a:p>
            <a:r>
              <a:rPr kumimoji="0" lang="sl-SI"/>
              <a:t>Kliknite, če želite dodati naslov albuma s fotografijami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sl-SI"/>
            </a:pPr>
            <a:endParaRPr kumimoji="0" lang="sl-SI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datum in druge podrobnosti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sl-SI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53F75D3F-6F25-441B-9E2F-12616D02B304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rani na list ležeče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62F83A35-D746-47A8-BCE2-43A5F4D67F50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rani na list meša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A15709ED-9355-482A-A0E7-5CE5810C1E5A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ani na list pokončno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sl-SI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D500E691-0C82-4E13-AC01-076A8BFEF374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ani na list ležeče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sl-SI" sz="16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2D4C2102-8A9A-40BA-9ED0-3CB36E48F7A2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ani na list pokončno z velikim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sl-SI" sz="2400" baseline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2F08CBD3-5145-4F55-915C-6CD81850100A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strani na list: 1 pokončno in 3 ležeč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262E461D-6C21-4AD7-B286-80B280BD6908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strani na list: 3 ležeče in 2 pokon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A6D97212-1B70-4C26-84F1-F817EDCF9A0D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strani na list: 3 pokončno in 2 ležeč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188D3F20-E28B-4E5D-83B2-ABEA8E1A2257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vadr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l-SI" sz="1800" i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C1FED5F8-F6F2-410E-A937-7E849EE43959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sta na stran v kvadratu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l-SI" sz="1800" i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l-SI" sz="1800" i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4DBF89C2-B2DC-41A4-9FE1-10F7A3BAF272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ežeče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sl-SI" sz="1800" i="0"/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9BF624AE-3BE3-481D-90C9-9BDD01DB698E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sl-SI" smtClean="0"/>
              <a:t>Uredite slog naslova matrice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99BE00-3DF9-41CC-8E41-4F783D21C330}" type="datetime1">
              <a:rPr kumimoji="0" lang="sl-SI" smtClean="0"/>
              <a:t>27.7.2015</a:t>
            </a:fld>
            <a:endParaRPr kumimoji="0" lang="sl-SI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pPr/>
              <a:t>‹#›</a:t>
            </a:fld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končno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5EAD489A-421D-49DD-A7CF-8FF269171997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žeče (celozaslonski nač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sl-SI" i="0"/>
              <a:t>Kliknite ikono</a:t>
            </a:r>
            <a:r>
              <a:rPr kumimoji="0" lang="sl-SI" i="0" baseline="0"/>
              <a:t>, če želite dodati </a:t>
            </a:r>
            <a:r>
              <a:rPr kumimoji="0" lang="sl-SI" i="0"/>
              <a:t>celostransko sliko</a:t>
            </a:r>
            <a:endParaRPr kumimoji="0" lang="sl-SI" i="0" baseline="0"/>
          </a:p>
          <a:p>
            <a:pPr marL="0" marR="0" indent="0" algn="ctr">
              <a:buFontTx/>
              <a:buNone/>
            </a:pPr>
            <a:endParaRPr kumimoji="0" lang="sl-SI" i="0"/>
          </a:p>
          <a:p>
            <a:pPr algn="ctr">
              <a:buFontTx/>
              <a:buNone/>
            </a:pPr>
            <a:endParaRPr kumimoji="0" lang="sl-SI" i="0"/>
          </a:p>
          <a:p>
            <a:pPr algn="ctr">
              <a:buFontTx/>
              <a:buNone/>
            </a:pPr>
            <a:endParaRPr kumimoji="0" lang="sl-SI" i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dsek albu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sl-SI" baseline="0"/>
            </a:lvl1pPr>
            <a:extLst/>
          </a:lstStyle>
          <a:p>
            <a:r>
              <a:rPr kumimoji="0" lang="sl-SI"/>
              <a:t>Kliknite, če želite dodati naslov odseka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sl-SI" sz="1800"/>
            </a:lvl1pPr>
            <a:extLst/>
          </a:lstStyle>
          <a:p>
            <a:pPr lvl="0"/>
            <a:r>
              <a:rPr kumimoji="0" lang="sl-SI"/>
              <a:t>Kliknite, če želite dodati podnaslov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2B27C3EB-BFED-41E6-BDDE-D65959A20292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strani na list pokončno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B9BDE396-11BD-4A2E-A064-28B5B3B8F1FD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rani na list ležeče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34F576B9-5AC4-44DB-88A1-AB019909E763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trani na list mešano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8F645568-EAB3-4E92-9D07-07872DF4A627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rani na list pokončno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sl-S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sl-SI" smtClean="0"/>
              <a:t>Kliknite ikono, če želite dodati sliko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sl-SI"/>
              <a:t>Kliknite, če želite dodati napis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8D7A6709-6FAB-464C-A89C-78DFA1937394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12000">
              <a:srgbClr val="85C2FF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sl-SI" smtClean="0"/>
              <a:t>Uredite slog naslova matrice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sl-SI" sz="1200">
                <a:solidFill>
                  <a:schemeClr val="tx2"/>
                </a:solidFill>
              </a:defRPr>
            </a:lvl1pPr>
            <a:extLst/>
          </a:lstStyle>
          <a:p>
            <a:fld id="{8865A493-604E-42D6-BD5B-A999D8084D61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sl-SI" sz="1200">
                <a:solidFill>
                  <a:schemeClr val="tx2"/>
                </a:solidFill>
              </a:defRPr>
            </a:lvl1pPr>
            <a:extLst/>
          </a:lstStyle>
          <a:p>
            <a:pPr algn="ctr"/>
            <a:r>
              <a:rPr kumimoji="0" lang="pl-PL" sz="1200" smtClean="0">
                <a:solidFill>
                  <a:schemeClr val="tx2"/>
                </a:solidFill>
              </a:rPr>
              <a:t>Na podlagi zbranih fotografij pripravil FG</a:t>
            </a:r>
            <a:endParaRPr kumimoji="0" lang="sl-SI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sl-SI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sl-SI" sz="1200">
                <a:solidFill>
                  <a:schemeClr val="tx2"/>
                </a:solidFill>
              </a:rPr>
              <a:pPr algn="r"/>
              <a:t>‹#›</a:t>
            </a:fld>
            <a:endParaRPr kumimoji="0" lang="sl-SI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lang="sl-SI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sl-SI">
          <a:solidFill>
            <a:schemeClr val="tx2"/>
          </a:solidFill>
        </a:defRPr>
      </a:lvl2pPr>
      <a:lvl3pPr eaLnBrk="1" latinLnBrk="0" hangingPunct="1">
        <a:defRPr kumimoji="0" lang="sl-SI">
          <a:solidFill>
            <a:schemeClr val="tx2"/>
          </a:solidFill>
        </a:defRPr>
      </a:lvl3pPr>
      <a:lvl4pPr eaLnBrk="1" latinLnBrk="0" hangingPunct="1">
        <a:defRPr kumimoji="0" lang="sl-SI">
          <a:solidFill>
            <a:schemeClr val="tx2"/>
          </a:solidFill>
        </a:defRPr>
      </a:lvl4pPr>
      <a:lvl5pPr eaLnBrk="1" latinLnBrk="0" hangingPunct="1">
        <a:defRPr kumimoji="0" lang="sl-SI">
          <a:solidFill>
            <a:schemeClr val="tx2"/>
          </a:solidFill>
        </a:defRPr>
      </a:lvl5pPr>
      <a:lvl6pPr eaLnBrk="1" latinLnBrk="0" hangingPunct="1">
        <a:defRPr kumimoji="0" lang="sl-SI">
          <a:solidFill>
            <a:schemeClr val="tx2"/>
          </a:solidFill>
        </a:defRPr>
      </a:lvl6pPr>
      <a:lvl7pPr eaLnBrk="1" latinLnBrk="0" hangingPunct="1">
        <a:defRPr kumimoji="0" lang="sl-SI">
          <a:solidFill>
            <a:schemeClr val="tx2"/>
          </a:solidFill>
        </a:defRPr>
      </a:lvl7pPr>
      <a:lvl8pPr eaLnBrk="1" latinLnBrk="0" hangingPunct="1">
        <a:defRPr kumimoji="0" lang="sl-SI">
          <a:solidFill>
            <a:schemeClr val="tx2"/>
          </a:solidFill>
        </a:defRPr>
      </a:lvl8pPr>
      <a:lvl9pPr eaLnBrk="1" latinLnBrk="0" hangingPunct="1">
        <a:defRPr kumimoji="0" lang="sl-SI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sl-SI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sl-SI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sl-SI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sl-SI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://sl.wikipedia.org/wiki/Slika:1er_vol_de_l'_A380.jpg" TargetMode="External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://www.lonelyplanet.com/maps/europe/iceland/map_of_iceland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971600" y="1052736"/>
            <a:ext cx="7272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8000" b="1" dirty="0" smtClean="0">
                <a:solidFill>
                  <a:schemeClr val="bg1"/>
                </a:solidFill>
              </a:rPr>
              <a:t>ISLANDIJA</a:t>
            </a:r>
          </a:p>
          <a:p>
            <a:pPr algn="ctr"/>
            <a:r>
              <a:rPr lang="sl-SI" sz="5400" b="1" dirty="0" smtClean="0">
                <a:solidFill>
                  <a:schemeClr val="bg1"/>
                </a:solidFill>
              </a:rPr>
              <a:t>6 dni </a:t>
            </a:r>
          </a:p>
          <a:p>
            <a:pPr algn="ctr"/>
            <a:r>
              <a:rPr lang="sl-SI" sz="5400" b="1" dirty="0" smtClean="0">
                <a:solidFill>
                  <a:schemeClr val="bg1"/>
                </a:solidFill>
              </a:rPr>
              <a:t>01.05. – 06.05.2013</a:t>
            </a:r>
          </a:p>
          <a:p>
            <a:pPr algn="ctr"/>
            <a:endParaRPr lang="sl-SI" sz="2000" b="1" dirty="0" smtClean="0">
              <a:solidFill>
                <a:schemeClr val="bg1"/>
              </a:solidFill>
            </a:endParaRPr>
          </a:p>
          <a:p>
            <a:pPr algn="ctr"/>
            <a:r>
              <a:rPr lang="sl-SI" sz="2000" b="1" dirty="0" smtClean="0">
                <a:solidFill>
                  <a:schemeClr val="bg1"/>
                </a:solidFill>
              </a:rPr>
              <a:t>Štefanija in Frančišek Grašič</a:t>
            </a:r>
          </a:p>
          <a:p>
            <a:pPr algn="ctr"/>
            <a:endParaRPr lang="sl-SI" sz="2000" b="1" dirty="0">
              <a:solidFill>
                <a:schemeClr val="bg1"/>
              </a:solidFill>
            </a:endParaRPr>
          </a:p>
          <a:p>
            <a:pPr algn="ctr"/>
            <a:endParaRPr lang="sl-SI" sz="2000" b="1" dirty="0" smtClean="0">
              <a:solidFill>
                <a:schemeClr val="bg1"/>
              </a:solidFill>
            </a:endParaRPr>
          </a:p>
          <a:p>
            <a:pPr algn="ctr"/>
            <a:r>
              <a:rPr lang="sl-SI" sz="2000" b="1" dirty="0" smtClean="0">
                <a:solidFill>
                  <a:schemeClr val="bg1"/>
                </a:solidFill>
              </a:rPr>
              <a:t>KOMPAS</a:t>
            </a:r>
            <a:endParaRPr lang="sl-SI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41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746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782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grada besedila 1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Ledenik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27C3EB-BFED-41E6-BDDE-D65959A20292}" type="datetime1">
              <a:rPr lang="sl-SI" smtClean="0"/>
              <a:pPr/>
              <a:t>27.7.2015</a:t>
            </a:fld>
            <a:endParaRPr lang="sl-SI"/>
          </a:p>
        </p:txBody>
      </p:sp>
      <p:sp>
        <p:nvSpPr>
          <p:cNvPr id="8" name="Ograda številke diapozitiva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 lang="sl-SI" smtClean="0"/>
              <a:pPr/>
              <a:t>102</a:t>
            </a:fld>
            <a:endParaRPr lang="sl-SI"/>
          </a:p>
        </p:txBody>
      </p:sp>
      <p:sp>
        <p:nvSpPr>
          <p:cNvPr id="9" name="Ograda noge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pl-PL" smtClean="0"/>
              <a:t>Na podlagi zbranih fotografij pripravil FG</a:t>
            </a:r>
            <a:endParaRPr lang="sl-SI"/>
          </a:p>
        </p:txBody>
      </p:sp>
      <p:pic>
        <p:nvPicPr>
          <p:cNvPr id="23" name="Ograda slike 2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573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>
            <a:fillRect/>
          </a:stretch>
        </p:blipFill>
        <p:spPr/>
      </p:pic>
      <p:sp>
        <p:nvSpPr>
          <p:cNvPr id="4" name="Ograda datuma 3"/>
          <p:cNvSpPr>
            <a:spLocks noGrp="1"/>
          </p:cNvSpPr>
          <p:nvPr>
            <p:ph type="dt" sz="half" idx="4294967295"/>
          </p:nvPr>
        </p:nvSpPr>
        <p:spPr>
          <a:xfrm>
            <a:off x="0" y="6559550"/>
            <a:ext cx="2438400" cy="244475"/>
          </a:xfrm>
        </p:spPr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559550"/>
            <a:ext cx="914400" cy="244475"/>
          </a:xfrm>
        </p:spPr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294967295"/>
          </p:nvPr>
        </p:nvSpPr>
        <p:spPr>
          <a:xfrm>
            <a:off x="4495800" y="6557963"/>
            <a:ext cx="4648200" cy="247650"/>
          </a:xfrm>
        </p:spPr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39927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Pod ledenikom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103824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Pod ledenikom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105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8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03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311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91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00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45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38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>
            <a:fillRect/>
          </a:stretch>
        </p:blipFill>
        <p:spPr/>
      </p:pic>
      <p:sp>
        <p:nvSpPr>
          <p:cNvPr id="4" name="Ograda datuma 3"/>
          <p:cNvSpPr>
            <a:spLocks noGrp="1"/>
          </p:cNvSpPr>
          <p:nvPr>
            <p:ph type="dt" sz="half" idx="4294967295"/>
          </p:nvPr>
        </p:nvSpPr>
        <p:spPr>
          <a:xfrm>
            <a:off x="0" y="6559550"/>
            <a:ext cx="2438400" cy="244475"/>
          </a:xfrm>
        </p:spPr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559550"/>
            <a:ext cx="914400" cy="244475"/>
          </a:xfrm>
        </p:spPr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294967295"/>
          </p:nvPr>
        </p:nvSpPr>
        <p:spPr>
          <a:xfrm>
            <a:off x="4495800" y="6557963"/>
            <a:ext cx="4648200" cy="247650"/>
          </a:xfrm>
        </p:spPr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36798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664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Znameniti KLIFI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24646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872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77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grada slike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>
            <a:fillRect/>
          </a:stretch>
        </p:blipFill>
        <p:spPr/>
      </p:pic>
      <p:sp>
        <p:nvSpPr>
          <p:cNvPr id="4" name="Ograda datuma 3"/>
          <p:cNvSpPr>
            <a:spLocks noGrp="1"/>
          </p:cNvSpPr>
          <p:nvPr>
            <p:ph type="dt" sz="half" idx="4294967295"/>
          </p:nvPr>
        </p:nvSpPr>
        <p:spPr>
          <a:xfrm>
            <a:off x="0" y="6559550"/>
            <a:ext cx="2438400" cy="244475"/>
          </a:xfrm>
        </p:spPr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559550"/>
            <a:ext cx="914400" cy="244475"/>
          </a:xfrm>
        </p:spPr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116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294967295"/>
          </p:nvPr>
        </p:nvSpPr>
        <p:spPr>
          <a:xfrm>
            <a:off x="4495800" y="6557963"/>
            <a:ext cx="4648200" cy="247650"/>
          </a:xfrm>
        </p:spPr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26668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86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252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01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374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22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15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59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943675" y="980728"/>
            <a:ext cx="75608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ctr">
              <a:buFont typeface="+mj-lt"/>
              <a:buAutoNum type="arabicPeriod" startAt="5"/>
            </a:pPr>
            <a:r>
              <a:rPr lang="pl-PL" sz="2000" b="1" dirty="0">
                <a:solidFill>
                  <a:schemeClr val="bg1"/>
                </a:solidFill>
              </a:rPr>
              <a:t>dan, nedelja (5. 5.): REYKJAVIK–KEFLAVIK–LJUBLJANA| </a:t>
            </a:r>
            <a:r>
              <a:rPr lang="pl-PL" sz="2000" b="1" dirty="0" smtClean="0">
                <a:solidFill>
                  <a:schemeClr val="bg1"/>
                </a:solidFill>
              </a:rPr>
              <a:t>zajtrk </a:t>
            </a:r>
            <a:r>
              <a:rPr lang="pl-PL" sz="2000" dirty="0" smtClean="0">
                <a:solidFill>
                  <a:schemeClr val="bg1"/>
                </a:solidFill>
              </a:rPr>
              <a:t>Po </a:t>
            </a:r>
            <a:r>
              <a:rPr lang="pl-PL" sz="2000" dirty="0">
                <a:solidFill>
                  <a:schemeClr val="bg1"/>
                </a:solidFill>
              </a:rPr>
              <a:t>zajtrku prosto za samostojne sprehode, še zadnje nakupe spominkov. </a:t>
            </a:r>
            <a:endParaRPr lang="pl-PL" sz="2000" dirty="0" smtClean="0">
              <a:solidFill>
                <a:schemeClr val="bg1"/>
              </a:solidFill>
            </a:endParaRPr>
          </a:p>
          <a:p>
            <a:pPr fontAlgn="ctr"/>
            <a:endParaRPr lang="pl-PL" sz="2000" dirty="0">
              <a:solidFill>
                <a:schemeClr val="bg1"/>
              </a:solidFill>
            </a:endParaRPr>
          </a:p>
          <a:p>
            <a:pPr fontAlgn="ctr"/>
            <a:r>
              <a:rPr lang="pl-PL" sz="2800" dirty="0" smtClean="0">
                <a:solidFill>
                  <a:schemeClr val="bg1"/>
                </a:solidFill>
              </a:rPr>
              <a:t>POSEBNOSTI</a:t>
            </a:r>
            <a:r>
              <a:rPr lang="pl-PL" sz="2800" dirty="0">
                <a:solidFill>
                  <a:schemeClr val="bg1"/>
                </a:solidFill>
              </a:rPr>
              <a:t>:</a:t>
            </a:r>
            <a:endParaRPr lang="sl-SI" sz="28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bovši trg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KLNITONOV HOT-DOG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katočliška cerkev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kavarna PARIS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trgovine in ponudba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obalna straža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bife v OPERI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vikingška ladja – zaščitni znak Islandije</a:t>
            </a:r>
            <a:endParaRPr lang="sl-SI" sz="2000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l-SI" sz="2000" b="1" dirty="0">
                <a:solidFill>
                  <a:schemeClr val="bg1"/>
                </a:solidFill>
              </a:rPr>
              <a:t> </a:t>
            </a:r>
            <a:endParaRPr lang="sl-SI" sz="2000" dirty="0">
              <a:solidFill>
                <a:schemeClr val="bg1"/>
              </a:solidFill>
            </a:endParaRPr>
          </a:p>
          <a:p>
            <a:r>
              <a:rPr lang="sl-SI" sz="2000" b="1" dirty="0"/>
              <a:t> 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261033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57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grada besedila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Obalna  straža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8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Katoliška cerkev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126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11" name="Ograda slike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13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>
          <a:xfrm>
            <a:off x="899592" y="6021288"/>
            <a:ext cx="7467600" cy="381000"/>
          </a:xfrm>
        </p:spPr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Skulptura VIKINGIŠKE LADJE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9" name="Ograda slike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04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128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78163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129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18739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499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Kavarna – restavracija PARIS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130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281071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Letališče KEFLAVIK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131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174246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Ograda besedila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Letališče KEFLAVIK - restavracija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132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30228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943675" y="980728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ctr">
              <a:buFont typeface="+mj-lt"/>
              <a:buAutoNum type="arabicPeriod" startAt="6"/>
            </a:pPr>
            <a:r>
              <a:rPr lang="pl-PL" sz="2000" b="1" dirty="0">
                <a:solidFill>
                  <a:schemeClr val="bg1"/>
                </a:solidFill>
              </a:rPr>
              <a:t>dan, </a:t>
            </a:r>
            <a:r>
              <a:rPr lang="pl-PL" sz="2000" b="1" dirty="0" smtClean="0">
                <a:solidFill>
                  <a:schemeClr val="bg1"/>
                </a:solidFill>
              </a:rPr>
              <a:t>ponedeljek (6. </a:t>
            </a:r>
            <a:r>
              <a:rPr lang="pl-PL" sz="2000" b="1" dirty="0">
                <a:solidFill>
                  <a:schemeClr val="bg1"/>
                </a:solidFill>
              </a:rPr>
              <a:t>5.): </a:t>
            </a:r>
            <a:r>
              <a:rPr lang="pl-PL" sz="2000" b="1" dirty="0" smtClean="0">
                <a:solidFill>
                  <a:schemeClr val="bg1"/>
                </a:solidFill>
              </a:rPr>
              <a:t>PRIHOD V LJUBLJANA</a:t>
            </a:r>
            <a:r>
              <a:rPr lang="pl-PL" sz="2000" b="1" dirty="0">
                <a:solidFill>
                  <a:schemeClr val="bg1"/>
                </a:solidFill>
              </a:rPr>
              <a:t>| </a:t>
            </a: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000" dirty="0" smtClean="0">
                <a:solidFill>
                  <a:schemeClr val="bg1"/>
                </a:solidFill>
              </a:rPr>
              <a:t> </a:t>
            </a:r>
            <a:endParaRPr lang="pl-PL" sz="2000" dirty="0">
              <a:solidFill>
                <a:schemeClr val="bg1"/>
              </a:solidFill>
            </a:endParaRPr>
          </a:p>
          <a:p>
            <a:pPr fontAlgn="ctr"/>
            <a:endParaRPr lang="pl-PL" sz="2800" dirty="0" smtClean="0">
              <a:solidFill>
                <a:schemeClr val="bg1"/>
              </a:solidFill>
            </a:endParaRPr>
          </a:p>
          <a:p>
            <a:pPr fontAlgn="ctr"/>
            <a:endParaRPr lang="pl-PL" sz="2800" dirty="0" smtClean="0">
              <a:solidFill>
                <a:schemeClr val="bg1"/>
              </a:solidFill>
            </a:endParaRPr>
          </a:p>
          <a:p>
            <a:pPr fontAlgn="ctr"/>
            <a:r>
              <a:rPr lang="pl-PL" sz="2800" dirty="0" smtClean="0">
                <a:solidFill>
                  <a:schemeClr val="bg1"/>
                </a:solidFill>
              </a:rPr>
              <a:t>POSEBNOSTI</a:t>
            </a:r>
            <a:r>
              <a:rPr lang="pl-PL" sz="2800" dirty="0">
                <a:solidFill>
                  <a:schemeClr val="bg1"/>
                </a:solidFill>
              </a:rPr>
              <a:t>:</a:t>
            </a:r>
            <a:endParaRPr lang="sl-SI" sz="28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bg1"/>
                </a:solidFill>
              </a:rPr>
              <a:t>Pristanek na letališču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Po slabem tednu dni ponovno v damači hiši</a:t>
            </a:r>
          </a:p>
        </p:txBody>
      </p:sp>
    </p:spTree>
    <p:extLst>
      <p:ext uri="{BB962C8B-B14F-4D97-AF65-F5344CB8AC3E}">
        <p14:creationId xmlns:p14="http://schemas.microsoft.com/office/powerpoint/2010/main" val="261033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upload.wikimedia.org/wikipedia/commons/thumb/2/2b/1er_vol_de_l%27_A380.jpg/300px-1er_vol_de_l%27_A380.jpg">
            <a:hlinkClick r:id="rId2"/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22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51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9" name="Picture 49" descr="Aerodrom Ljubljana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r="2453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grada datuma 3"/>
          <p:cNvSpPr>
            <a:spLocks noGrp="1"/>
          </p:cNvSpPr>
          <p:nvPr>
            <p:ph type="dt" sz="half" idx="4294967295"/>
          </p:nvPr>
        </p:nvSpPr>
        <p:spPr>
          <a:xfrm>
            <a:off x="0" y="6559550"/>
            <a:ext cx="2438400" cy="244475"/>
          </a:xfrm>
        </p:spPr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559550"/>
            <a:ext cx="914400" cy="244475"/>
          </a:xfrm>
        </p:spPr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135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294967295"/>
          </p:nvPr>
        </p:nvSpPr>
        <p:spPr>
          <a:xfrm>
            <a:off x="4495800" y="6557963"/>
            <a:ext cx="4648200" cy="247650"/>
          </a:xfrm>
        </p:spPr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36733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grada slike 3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67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3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602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521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527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84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415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like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098" name="il_fi" descr="http://www.lonelyplanet.com/maps/europe/iceland/map_of_iceland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886" cy="687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6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98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08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903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284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34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93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036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27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48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633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l_fi" descr="638d26c1437120e1053ca8d52eb5261a_700x550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971600" y="548680"/>
            <a:ext cx="756084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ctr">
              <a:buFont typeface="+mj-lt"/>
              <a:buAutoNum type="arabicPeriod" startAt="2"/>
            </a:pPr>
            <a:r>
              <a:rPr lang="pl-PL" sz="2000" b="1" dirty="0">
                <a:solidFill>
                  <a:schemeClr val="bg1"/>
                </a:solidFill>
              </a:rPr>
              <a:t>dan, četrtek </a:t>
            </a:r>
            <a:r>
              <a:rPr lang="pl-PL" sz="2000" b="1" dirty="0" smtClean="0">
                <a:solidFill>
                  <a:schemeClr val="bg1"/>
                </a:solidFill>
              </a:rPr>
              <a:t>: </a:t>
            </a:r>
            <a:r>
              <a:rPr lang="pl-PL" sz="2000" b="1" dirty="0">
                <a:solidFill>
                  <a:schemeClr val="bg1"/>
                </a:solidFill>
              </a:rPr>
              <a:t>REYKJAVIK („Zlati trikotnik”: </a:t>
            </a:r>
            <a:r>
              <a:rPr lang="sl-SI" sz="2000" b="1" dirty="0" err="1">
                <a:solidFill>
                  <a:schemeClr val="bg1"/>
                </a:solidFill>
              </a:rPr>
              <a:t>þHINGVELLIR</a:t>
            </a:r>
            <a:r>
              <a:rPr lang="pl-PL" sz="2000" b="1" dirty="0">
                <a:solidFill>
                  <a:schemeClr val="bg1"/>
                </a:solidFill>
              </a:rPr>
              <a:t>–GEJZIR STROKKUR–SLAP GULLFOSS-SKALHOLT–HVERA</a:t>
            </a:r>
            <a:r>
              <a:rPr lang="sl-SI" sz="2000" b="1" dirty="0" err="1">
                <a:solidFill>
                  <a:schemeClr val="bg1"/>
                </a:solidFill>
              </a:rPr>
              <a:t>þERDI</a:t>
            </a:r>
            <a:r>
              <a:rPr lang="pl-PL" sz="2000" b="1" dirty="0">
                <a:solidFill>
                  <a:schemeClr val="bg1"/>
                </a:solidFill>
              </a:rPr>
              <a:t>)-REYKJAVIK | zajtrk</a:t>
            </a:r>
            <a:endParaRPr lang="sl-SI" sz="2000" dirty="0">
              <a:solidFill>
                <a:schemeClr val="bg1"/>
              </a:solidFill>
            </a:endParaRPr>
          </a:p>
          <a:p>
            <a:pPr fontAlgn="ctr"/>
            <a:endParaRPr lang="pl-PL" sz="2000" dirty="0" smtClean="0">
              <a:solidFill>
                <a:schemeClr val="bg1"/>
              </a:solidFill>
            </a:endParaRPr>
          </a:p>
          <a:p>
            <a:pPr fontAlgn="ctr"/>
            <a:r>
              <a:rPr lang="pl-PL" sz="2800" dirty="0" smtClean="0">
                <a:solidFill>
                  <a:schemeClr val="bg1"/>
                </a:solidFill>
              </a:rPr>
              <a:t>POSEBNOSTI</a:t>
            </a:r>
            <a:r>
              <a:rPr lang="pl-PL" sz="2800" dirty="0">
                <a:solidFill>
                  <a:schemeClr val="bg1"/>
                </a:solidFill>
              </a:rPr>
              <a:t>:</a:t>
            </a:r>
            <a:endParaRPr lang="sl-SI" sz="2800" dirty="0">
              <a:solidFill>
                <a:schemeClr val="bg1"/>
              </a:solidFill>
            </a:endParaRPr>
          </a:p>
          <a:p>
            <a:pPr marL="285750" lvl="0" indent="-285750" fontAlgn="ctr">
              <a:buFont typeface="Arial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stičišče tektonskih plošč RAZPOKA 40 km, višja „evropska” in nižja „ameriška”, MOST DVEH KONTINENTOV, starega in novega sveta</a:t>
            </a:r>
            <a:endParaRPr lang="sl-SI" sz="2400" dirty="0">
              <a:solidFill>
                <a:schemeClr val="bg1"/>
              </a:solidFill>
            </a:endParaRPr>
          </a:p>
          <a:p>
            <a:pPr marL="285750" lvl="0" indent="-285750" fontAlgn="ctr">
              <a:buFont typeface="Arial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prostor, kjer je zasedal prvi PARLAMENT ISLANDIJE v naravi </a:t>
            </a:r>
            <a:r>
              <a:rPr lang="pl-PL" sz="2400" dirty="0" smtClean="0">
                <a:solidFill>
                  <a:schemeClr val="bg1"/>
                </a:solidFill>
              </a:rPr>
              <a:t>(</a:t>
            </a:r>
            <a:r>
              <a:rPr lang="pl-PL" sz="2400" dirty="0">
                <a:solidFill>
                  <a:schemeClr val="bg1"/>
                </a:solidFill>
              </a:rPr>
              <a:t>poslanci-vodja in svetovalci)</a:t>
            </a:r>
            <a:endParaRPr lang="sl-SI" sz="2400" dirty="0">
              <a:solidFill>
                <a:schemeClr val="bg1"/>
              </a:solidFill>
            </a:endParaRPr>
          </a:p>
          <a:p>
            <a:pPr marL="285750" lvl="0" indent="-285750" fontAlgn="ctr">
              <a:buFont typeface="Arial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pod tem prosrorov je cerkvica in vikendi, eden tudi od predsednika države</a:t>
            </a:r>
            <a:endParaRPr lang="sl-SI" sz="2400" dirty="0">
              <a:solidFill>
                <a:schemeClr val="bg1"/>
              </a:solidFill>
            </a:endParaRPr>
          </a:p>
          <a:p>
            <a:pPr marL="285750" lvl="0" indent="-285750" fontAlgn="ctr">
              <a:buFont typeface="Arial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ogled „GEJZIROV”, bruhajo 30 m v višini</a:t>
            </a:r>
            <a:endParaRPr lang="sl-SI" sz="2400" dirty="0">
              <a:solidFill>
                <a:schemeClr val="bg1"/>
              </a:solidFill>
            </a:endParaRPr>
          </a:p>
          <a:p>
            <a:pPr marL="285750" lvl="0" indent="-285750" fontAlgn="ctr">
              <a:buFont typeface="Arial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ogled zlatega slapu</a:t>
            </a:r>
            <a:endParaRPr lang="sl-SI" sz="2400" dirty="0">
              <a:solidFill>
                <a:schemeClr val="bg1"/>
              </a:solidFill>
            </a:endParaRPr>
          </a:p>
          <a:p>
            <a:pPr marL="285750" lvl="0" indent="-285750" fontAlgn="ctr">
              <a:buFont typeface="Arial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ogled prve katoliške cerkve na Isklndiji (VIKINGI so prevzeli katoliško vero, prej so verovali v več </a:t>
            </a:r>
            <a:r>
              <a:rPr lang="pl-PL" sz="2400" dirty="0" smtClean="0">
                <a:solidFill>
                  <a:schemeClr val="bg1"/>
                </a:solidFill>
              </a:rPr>
              <a:t>bogov)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6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825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00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164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327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69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625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266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95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472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971600" y="548680"/>
            <a:ext cx="756084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base" hangingPunct="0">
              <a:buFont typeface="+mj-lt"/>
              <a:buAutoNum type="arabicPeriod"/>
            </a:pPr>
            <a:r>
              <a:rPr lang="pl-PL" sz="2000" b="1" dirty="0" smtClean="0">
                <a:solidFill>
                  <a:schemeClr val="bg1"/>
                </a:solidFill>
              </a:rPr>
              <a:t>dan</a:t>
            </a:r>
            <a:r>
              <a:rPr lang="pl-PL" sz="2000" b="1" dirty="0">
                <a:solidFill>
                  <a:schemeClr val="bg1"/>
                </a:solidFill>
              </a:rPr>
              <a:t>, sreda (1. 5.): LJUBLJANA-KEFLAVIK–polotok </a:t>
            </a:r>
            <a:r>
              <a:rPr lang="pl-PL" sz="2000" b="1" dirty="0" smtClean="0">
                <a:solidFill>
                  <a:schemeClr val="bg1"/>
                </a:solidFill>
              </a:rPr>
              <a:t>REYKJANES–REYKJAVIK, prihod </a:t>
            </a:r>
            <a:r>
              <a:rPr lang="pl-PL" sz="2000" b="1" dirty="0">
                <a:solidFill>
                  <a:schemeClr val="bg1"/>
                </a:solidFill>
              </a:rPr>
              <a:t>in prvi vtis o deželi – med Evropo in Ameriko</a:t>
            </a:r>
            <a:endParaRPr lang="sl-SI" sz="2000" dirty="0">
              <a:solidFill>
                <a:schemeClr val="bg1"/>
              </a:solidFill>
            </a:endParaRPr>
          </a:p>
          <a:p>
            <a:pPr fontAlgn="ctr"/>
            <a:endParaRPr lang="pl-PL" sz="2000" dirty="0" smtClean="0">
              <a:solidFill>
                <a:schemeClr val="bg1"/>
              </a:solidFill>
            </a:endParaRPr>
          </a:p>
          <a:p>
            <a:pPr fontAlgn="ctr"/>
            <a:r>
              <a:rPr lang="pl-PL" sz="2800" dirty="0" smtClean="0">
                <a:solidFill>
                  <a:schemeClr val="bg1"/>
                </a:solidFill>
              </a:rPr>
              <a:t>POSEBNOSTI</a:t>
            </a:r>
            <a:r>
              <a:rPr lang="pl-PL" sz="2800" dirty="0">
                <a:solidFill>
                  <a:schemeClr val="bg1"/>
                </a:solidFill>
              </a:rPr>
              <a:t>:</a:t>
            </a:r>
            <a:endParaRPr lang="sl-SI" sz="28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800" b="1" dirty="0">
                <a:solidFill>
                  <a:schemeClr val="bg1"/>
                </a:solidFill>
              </a:rPr>
              <a:t>stičišče tektonskih plošč RAZPOKA 40 km</a:t>
            </a:r>
            <a:endParaRPr lang="sl-SI" sz="2800" b="1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800" b="1" dirty="0">
                <a:solidFill>
                  <a:schemeClr val="bg1"/>
                </a:solidFill>
              </a:rPr>
              <a:t>morske ptice papiga MORMONI (potaplja se 60 m)</a:t>
            </a:r>
            <a:endParaRPr lang="sl-SI" sz="2800" b="1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800" b="1" dirty="0">
                <a:solidFill>
                  <a:schemeClr val="bg1"/>
                </a:solidFill>
              </a:rPr>
              <a:t>ribiška vasica ena črpalka, kjer se vse dogaja (eno stranišče M+Ž)</a:t>
            </a:r>
            <a:endParaRPr lang="sl-SI" sz="2800" b="1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800" b="1" dirty="0">
                <a:solidFill>
                  <a:schemeClr val="bg1"/>
                </a:solidFill>
              </a:rPr>
              <a:t>cene voisoke (pivo 6 €, srajca 60 €)</a:t>
            </a:r>
            <a:endParaRPr lang="sl-SI" sz="2800" b="1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800" b="1" dirty="0">
                <a:solidFill>
                  <a:schemeClr val="bg1"/>
                </a:solidFill>
              </a:rPr>
              <a:t>kratek večerni sprehod po mestu (parlament, operna hiša, i.p.)</a:t>
            </a:r>
            <a:endParaRPr lang="sl-SI" sz="2800" b="1" dirty="0">
              <a:solidFill>
                <a:schemeClr val="bg1"/>
              </a:solidFill>
            </a:endParaRPr>
          </a:p>
          <a:p>
            <a:pPr algn="ctr"/>
            <a:endParaRPr lang="sl-SI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7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09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18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besedila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Na tem prostoru je zasedal PARLAMENT – enkrat letno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542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5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1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969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82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89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08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grada slike 1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Ograda datuma 3"/>
          <p:cNvSpPr>
            <a:spLocks noGrp="1"/>
          </p:cNvSpPr>
          <p:nvPr>
            <p:ph type="dt" sz="half" idx="4294967295"/>
          </p:nvPr>
        </p:nvSpPr>
        <p:spPr>
          <a:xfrm>
            <a:off x="0" y="6559550"/>
            <a:ext cx="2438400" cy="244475"/>
          </a:xfrm>
        </p:spPr>
        <p:txBody>
          <a:bodyPr/>
          <a:lstStyle/>
          <a:p>
            <a:fld id="{E58A19A7-68AA-4B34-841B-1B1A81EC09C5}" type="datetime1">
              <a:rPr lang="sl-SI" smtClean="0"/>
              <a:pPr/>
              <a:t>27.7.2015</a:t>
            </a:fld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559550"/>
            <a:ext cx="914400" cy="244475"/>
          </a:xfrm>
        </p:spPr>
        <p:txBody>
          <a:bodyPr/>
          <a:lstStyle/>
          <a:p>
            <a:fld id="{F99EC173-99AE-4773-AB25-02E469A13EAE}" type="slidenum">
              <a:rPr lang="sl-SI" smtClean="0"/>
              <a:pPr/>
              <a:t>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294967295"/>
          </p:nvPr>
        </p:nvSpPr>
        <p:spPr>
          <a:xfrm>
            <a:off x="4495800" y="6557963"/>
            <a:ext cx="4648200" cy="247650"/>
          </a:xfrm>
        </p:spPr>
        <p:txBody>
          <a:bodyPr/>
          <a:lstStyle/>
          <a:p>
            <a:r>
              <a:rPr lang="pl-PL" smtClean="0"/>
              <a:t>Na podlagi zbranih fotografij pripravil FG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372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513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53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798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744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423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265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943675" y="404664"/>
            <a:ext cx="756084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ctr">
              <a:buFont typeface="+mj-lt"/>
              <a:buAutoNum type="arabicPeriod" startAt="3"/>
            </a:pPr>
            <a:r>
              <a:rPr lang="pl-PL" sz="2000" b="1" dirty="0">
                <a:solidFill>
                  <a:schemeClr val="bg1"/>
                </a:solidFill>
              </a:rPr>
              <a:t>dan, petek (3. 5.): </a:t>
            </a:r>
            <a:r>
              <a:rPr lang="sl-SI" sz="2000" b="1" dirty="0">
                <a:solidFill>
                  <a:schemeClr val="bg1"/>
                </a:solidFill>
              </a:rPr>
              <a:t>REYKJAVIK (MODRA LAGUNA)</a:t>
            </a:r>
            <a:r>
              <a:rPr lang="pl-PL" sz="2000" b="1" dirty="0">
                <a:solidFill>
                  <a:schemeClr val="bg1"/>
                </a:solidFill>
              </a:rPr>
              <a:t>| </a:t>
            </a:r>
            <a:r>
              <a:rPr lang="pl-PL" sz="2000" b="1" dirty="0" smtClean="0">
                <a:solidFill>
                  <a:schemeClr val="bg1"/>
                </a:solidFill>
              </a:rPr>
              <a:t>zajtrk Križem </a:t>
            </a:r>
            <a:r>
              <a:rPr lang="pl-PL" sz="2000" b="1" dirty="0">
                <a:solidFill>
                  <a:schemeClr val="bg1"/>
                </a:solidFill>
              </a:rPr>
              <a:t>kražem po mestu in nepozabno termalno kopanje v „mlečni vodi”med neskončnostjo črne lave</a:t>
            </a:r>
            <a:endParaRPr lang="sl-SI" sz="2000" dirty="0">
              <a:solidFill>
                <a:schemeClr val="bg1"/>
              </a:solidFill>
            </a:endParaRPr>
          </a:p>
          <a:p>
            <a:pPr marL="457200" indent="-457200" fontAlgn="ctr">
              <a:buFont typeface="+mj-lt"/>
              <a:buAutoNum type="arabicPeriod" startAt="3"/>
            </a:pPr>
            <a:endParaRPr lang="pl-PL" sz="2000" dirty="0" smtClean="0">
              <a:solidFill>
                <a:schemeClr val="bg1"/>
              </a:solidFill>
            </a:endParaRPr>
          </a:p>
          <a:p>
            <a:pPr fontAlgn="ctr"/>
            <a:r>
              <a:rPr lang="pl-PL" sz="2800" dirty="0" smtClean="0">
                <a:solidFill>
                  <a:schemeClr val="bg1"/>
                </a:solidFill>
              </a:rPr>
              <a:t>POSEBNOSTI</a:t>
            </a:r>
            <a:r>
              <a:rPr lang="pl-PL" sz="2800" dirty="0">
                <a:solidFill>
                  <a:schemeClr val="bg1"/>
                </a:solidFill>
              </a:rPr>
              <a:t>:</a:t>
            </a:r>
            <a:endParaRPr lang="sl-SI" sz="28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galerija IGLU, poznan kipar Islandije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stadion, dvorana, pokriti bazen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„živalski vrt” domačijh živali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posebna „HIŠA”, kjer je bil sestanek REGAN-GORBAČUV, žačetek konca hladne vojne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pravoslavna cerkakev, zelo lepa in velika, tudi koncertna dvorana (obrnitev klopi) in orgle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skladišče toplve vode (24 miljovov m3) za ogrevanje polovice mesta) in nad njim steklena kupula z razgledom</a:t>
            </a:r>
            <a:r>
              <a:rPr lang="pl-PL" sz="2000" dirty="0" smtClean="0">
                <a:solidFill>
                  <a:schemeClr val="bg1"/>
                </a:solidFill>
              </a:rPr>
              <a:t>, gejzir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ogled opere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ogled pristanišča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naselitev VIKINGOV na otok leta 874, pregnani in davčni uporniki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kopanje v PLAVI LAGUNI, posebni </a:t>
            </a:r>
            <a:r>
              <a:rPr lang="pl-PL" sz="2000" dirty="0" smtClean="0">
                <a:solidFill>
                  <a:schemeClr val="bg1"/>
                </a:solidFill>
              </a:rPr>
              <a:t>užitek</a:t>
            </a:r>
            <a:r>
              <a:rPr lang="pl-PL" sz="2000" dirty="0">
                <a:solidFill>
                  <a:schemeClr val="bg1"/>
                </a:solidFill>
              </a:rPr>
              <a:t> </a:t>
            </a:r>
            <a:endParaRPr lang="sl-SI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572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88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grada slike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grada besedila 3"/>
          <p:cNvSpPr>
            <a:spLocks noGrp="1"/>
          </p:cNvSpPr>
          <p:nvPr>
            <p:ph type="body" sz="quarter" idx="11"/>
          </p:nvPr>
        </p:nvSpPr>
        <p:spPr>
          <a:xfrm>
            <a:off x="899592" y="6021288"/>
            <a:ext cx="7467600" cy="381000"/>
          </a:xfrm>
        </p:spPr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Po letalu čakamo na avtobus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6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847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294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41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633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59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13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28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15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66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5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grada slike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grada datuma 3"/>
          <p:cNvSpPr>
            <a:spLocks noGrp="1"/>
          </p:cNvSpPr>
          <p:nvPr>
            <p:ph type="dt" sz="half" idx="4294967295"/>
          </p:nvPr>
        </p:nvSpPr>
        <p:spPr>
          <a:xfrm>
            <a:off x="0" y="6559550"/>
            <a:ext cx="2438400" cy="244475"/>
          </a:xfrm>
        </p:spPr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559550"/>
            <a:ext cx="914400" cy="244475"/>
          </a:xfrm>
        </p:spPr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7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294967295"/>
          </p:nvPr>
        </p:nvSpPr>
        <p:spPr>
          <a:xfrm>
            <a:off x="4495800" y="6557963"/>
            <a:ext cx="4648200" cy="247650"/>
          </a:xfrm>
        </p:spPr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341733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16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120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84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grada besedila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Razgledna terasa na 24 milijonih m3 tople vode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339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425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35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5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948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86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236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grada besedila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err="1" smtClean="0">
                <a:solidFill>
                  <a:schemeClr val="bg1"/>
                </a:solidFill>
              </a:rPr>
              <a:t>Rilijef</a:t>
            </a:r>
            <a:r>
              <a:rPr lang="sl-SI" dirty="0" smtClean="0">
                <a:solidFill>
                  <a:schemeClr val="bg1"/>
                </a:solidFill>
              </a:rPr>
              <a:t> ISLANDIJE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grada besedila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Pot v PLAVO LAGUNO - kopališče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datuma 3"/>
          <p:cNvSpPr>
            <a:spLocks noGrp="1"/>
          </p:cNvSpPr>
          <p:nvPr>
            <p:ph type="dt" sz="half" idx="4294967295"/>
          </p:nvPr>
        </p:nvSpPr>
        <p:spPr>
          <a:xfrm>
            <a:off x="0" y="6559550"/>
            <a:ext cx="2438400" cy="244475"/>
          </a:xfrm>
        </p:spPr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559550"/>
            <a:ext cx="914400" cy="244475"/>
          </a:xfrm>
        </p:spPr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82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294967295"/>
          </p:nvPr>
        </p:nvSpPr>
        <p:spPr>
          <a:xfrm>
            <a:off x="4495800" y="6557963"/>
            <a:ext cx="4648200" cy="247650"/>
          </a:xfrm>
        </p:spPr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  <p:pic>
        <p:nvPicPr>
          <p:cNvPr id="15" name="Ograda slike 1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022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grada datuma 3"/>
          <p:cNvSpPr>
            <a:spLocks noGrp="1"/>
          </p:cNvSpPr>
          <p:nvPr>
            <p:ph type="dt" sz="half" idx="4294967295"/>
          </p:nvPr>
        </p:nvSpPr>
        <p:spPr>
          <a:xfrm>
            <a:off x="0" y="6559550"/>
            <a:ext cx="2438400" cy="244475"/>
          </a:xfrm>
        </p:spPr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559550"/>
            <a:ext cx="914400" cy="244475"/>
          </a:xfrm>
        </p:spPr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83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294967295"/>
          </p:nvPr>
        </p:nvSpPr>
        <p:spPr>
          <a:xfrm>
            <a:off x="4495800" y="6557963"/>
            <a:ext cx="4648200" cy="247650"/>
          </a:xfrm>
        </p:spPr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131065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4" name="Ograda datuma 3"/>
          <p:cNvSpPr>
            <a:spLocks noGrp="1"/>
          </p:cNvSpPr>
          <p:nvPr>
            <p:ph type="dt" sz="half" idx="4294967295"/>
          </p:nvPr>
        </p:nvSpPr>
        <p:spPr>
          <a:xfrm>
            <a:off x="0" y="6559550"/>
            <a:ext cx="2438400" cy="244475"/>
          </a:xfrm>
        </p:spPr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559550"/>
            <a:ext cx="914400" cy="244475"/>
          </a:xfrm>
        </p:spPr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84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294967295"/>
          </p:nvPr>
        </p:nvSpPr>
        <p:spPr>
          <a:xfrm>
            <a:off x="4495800" y="6557963"/>
            <a:ext cx="4648200" cy="247650"/>
          </a:xfrm>
        </p:spPr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33943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grada slike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grada datuma 3"/>
          <p:cNvSpPr>
            <a:spLocks noGrp="1"/>
          </p:cNvSpPr>
          <p:nvPr>
            <p:ph type="dt" sz="half" idx="4294967295"/>
          </p:nvPr>
        </p:nvSpPr>
        <p:spPr>
          <a:xfrm>
            <a:off x="0" y="6559550"/>
            <a:ext cx="2438400" cy="244475"/>
          </a:xfrm>
        </p:spPr>
        <p:txBody>
          <a:bodyPr/>
          <a:lstStyle/>
          <a:p>
            <a:fld id="{E58A19A7-68AA-4B34-841B-1B1A81EC09C5}" type="datetime1">
              <a:rPr kumimoji="0" lang="sl-SI" sz="1200" smtClean="0">
                <a:solidFill>
                  <a:schemeClr val="tx2"/>
                </a:solidFill>
              </a:rPr>
              <a:t>27.7.2015</a:t>
            </a:fld>
            <a:endParaRPr kumimoji="0"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4294967295"/>
          </p:nvPr>
        </p:nvSpPr>
        <p:spPr>
          <a:xfrm>
            <a:off x="8229600" y="6559550"/>
            <a:ext cx="914400" cy="244475"/>
          </a:xfrm>
        </p:spPr>
        <p:txBody>
          <a:bodyPr/>
          <a:lstStyle/>
          <a:p>
            <a:pPr algn="r"/>
            <a:fld id="{F99EC173-99AE-4773-AB25-02E469A13EAE}" type="slidenum">
              <a:rPr kumimoji="0" lang="sl-SI" sz="1200" smtClean="0">
                <a:solidFill>
                  <a:schemeClr val="tx2"/>
                </a:solidFill>
              </a:rPr>
              <a:pPr algn="r"/>
              <a:t>85</a:t>
            </a:fld>
            <a:endParaRPr kumimoji="0"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294967295"/>
          </p:nvPr>
        </p:nvSpPr>
        <p:spPr>
          <a:xfrm>
            <a:off x="4495800" y="6557963"/>
            <a:ext cx="4648200" cy="247650"/>
          </a:xfrm>
        </p:spPr>
        <p:txBody>
          <a:bodyPr/>
          <a:lstStyle/>
          <a:p>
            <a:r>
              <a:rPr kumimoji="0" lang="pl-PL" smtClean="0"/>
              <a:t>Na podlagi zbranih fotografij pripravil FG</a:t>
            </a:r>
            <a:endParaRPr kumimoji="0" lang="sl-SI"/>
          </a:p>
        </p:txBody>
      </p:sp>
    </p:spTree>
    <p:extLst>
      <p:ext uri="{BB962C8B-B14F-4D97-AF65-F5344CB8AC3E}">
        <p14:creationId xmlns:p14="http://schemas.microsoft.com/office/powerpoint/2010/main" val="337345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409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r="15"/>
          <a:stretch>
            <a:fillRect/>
          </a:stretch>
        </p:blipFill>
        <p:spPr/>
      </p:pic>
      <p:sp>
        <p:nvSpPr>
          <p:cNvPr id="4" name="Ograda besedila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VIKINGI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349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grada besedila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err="1" smtClean="0">
                <a:solidFill>
                  <a:schemeClr val="bg1"/>
                </a:solidFill>
              </a:rPr>
              <a:t>Vijingiška</a:t>
            </a:r>
            <a:r>
              <a:rPr lang="sl-SI" dirty="0" smtClean="0">
                <a:solidFill>
                  <a:schemeClr val="bg1"/>
                </a:solidFill>
              </a:rPr>
              <a:t> večerja s programom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73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73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767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756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Ograda besedila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bg1"/>
                </a:solidFill>
              </a:rPr>
              <a:t>Počitek po napornem dnevu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4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943675" y="980728"/>
            <a:ext cx="756084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ctr">
              <a:buFont typeface="+mj-lt"/>
              <a:buAutoNum type="arabicPeriod" startAt="4"/>
            </a:pPr>
            <a:r>
              <a:rPr lang="pl-PL" sz="2000" b="1" dirty="0">
                <a:solidFill>
                  <a:schemeClr val="bg1"/>
                </a:solidFill>
              </a:rPr>
              <a:t>dan, sobota (4. 5.): REYKJAVIK („Južna avantura”: SLAP SELJALANDSFOSS–SLAP SKOGAFOSS–VIK–ledeniški jezik Solheimajokull | </a:t>
            </a:r>
            <a:r>
              <a:rPr lang="pl-PL" sz="2000" b="1" dirty="0" smtClean="0">
                <a:solidFill>
                  <a:schemeClr val="bg1"/>
                </a:solidFill>
              </a:rPr>
              <a:t>zajtrk Malo </a:t>
            </a:r>
            <a:r>
              <a:rPr lang="pl-PL" sz="2000" b="1" dirty="0">
                <a:solidFill>
                  <a:schemeClr val="bg1"/>
                </a:solidFill>
              </a:rPr>
              <a:t>več – vse do juga otoka – „Južna avantura</a:t>
            </a:r>
            <a:endParaRPr lang="pl-PL" sz="2000" dirty="0" smtClean="0">
              <a:solidFill>
                <a:schemeClr val="bg1"/>
              </a:solidFill>
            </a:endParaRPr>
          </a:p>
          <a:p>
            <a:pPr fontAlgn="ctr"/>
            <a:endParaRPr lang="pl-PL" sz="2800" dirty="0" smtClean="0">
              <a:solidFill>
                <a:schemeClr val="bg1"/>
              </a:solidFill>
            </a:endParaRPr>
          </a:p>
          <a:p>
            <a:pPr fontAlgn="ctr"/>
            <a:r>
              <a:rPr lang="pl-PL" sz="2800" dirty="0" smtClean="0">
                <a:solidFill>
                  <a:schemeClr val="bg1"/>
                </a:solidFill>
              </a:rPr>
              <a:t>POSEBNOSTI</a:t>
            </a:r>
            <a:r>
              <a:rPr lang="pl-PL" sz="2800" dirty="0">
                <a:solidFill>
                  <a:schemeClr val="bg1"/>
                </a:solidFill>
              </a:rPr>
              <a:t>:</a:t>
            </a:r>
            <a:endParaRPr lang="sl-SI" sz="28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ogled slapov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Westlandski otoki (eden naseljen)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ledenik v ŽIVO, zelo zanimivo, posebnost VODNI LEDENIK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konji, ovce, postrane ravnine, ker se je otok dvignil, povsod lava, tudi že rodovitna zemlja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vasiva vIK, zanimiva trgovina z volnenimi izdelki, karavana terencev na črpalki, v restavraciji OVČJA OBARA zelo dobra</a:t>
            </a:r>
            <a:endParaRPr lang="sl-SI" sz="2000" dirty="0">
              <a:solidFill>
                <a:schemeClr val="bg1"/>
              </a:solidFill>
            </a:endParaRPr>
          </a:p>
          <a:p>
            <a:pPr marL="342900" lvl="0" indent="-342900" fontAlgn="ctr">
              <a:buFont typeface="Arial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zanimivi trije „KLIFI”, gledajo oiz morja</a:t>
            </a:r>
            <a:endParaRPr lang="sl-SI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012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534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849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212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grada slike 1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74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  <p:sndAc>
          <p:endSnd/>
        </p:sndAc>
      </p:transition>
    </mc:Choice>
    <mc:Fallback xmlns="">
      <p:transition advClick="0" advTm="3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sični album s fotografijami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721</Words>
  <Application>Microsoft Office PowerPoint</Application>
  <PresentationFormat>Diaprojekcija na zaslonu (4:3)</PresentationFormat>
  <Paragraphs>147</Paragraphs>
  <Slides>136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136</vt:i4>
      </vt:variant>
      <vt:variant>
        <vt:lpstr>Diaprojekcije po meri</vt:lpstr>
      </vt:variant>
      <vt:variant>
        <vt:i4>1</vt:i4>
      </vt:variant>
    </vt:vector>
  </HeadingPairs>
  <TitlesOfParts>
    <vt:vector size="138" baseType="lpstr">
      <vt:lpstr>Klasični album s fotografijami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Diaprojekcija po meri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2012-11-21T10:59:05Z</dcterms:created>
  <dcterms:modified xsi:type="dcterms:W3CDTF">2015-07-27T15:36:55Z</dcterms:modified>
</cp:coreProperties>
</file>