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92"/>
  </p:notesMasterIdLst>
  <p:handoutMasterIdLst>
    <p:handoutMasterId r:id="rId93"/>
  </p:handoutMasterIdLst>
  <p:sldIdLst>
    <p:sldId id="358" r:id="rId2"/>
    <p:sldId id="341" r:id="rId3"/>
    <p:sldId id="336" r:id="rId4"/>
    <p:sldId id="516" r:id="rId5"/>
    <p:sldId id="641" r:id="rId6"/>
    <p:sldId id="642" r:id="rId7"/>
    <p:sldId id="643" r:id="rId8"/>
    <p:sldId id="576" r:id="rId9"/>
    <p:sldId id="548" r:id="rId10"/>
    <p:sldId id="651" r:id="rId11"/>
    <p:sldId id="652" r:id="rId12"/>
    <p:sldId id="653" r:id="rId13"/>
    <p:sldId id="654" r:id="rId14"/>
    <p:sldId id="655" r:id="rId15"/>
    <p:sldId id="656" r:id="rId16"/>
    <p:sldId id="657" r:id="rId17"/>
    <p:sldId id="667" r:id="rId18"/>
    <p:sldId id="668" r:id="rId19"/>
    <p:sldId id="666" r:id="rId20"/>
    <p:sldId id="658" r:id="rId21"/>
    <p:sldId id="660" r:id="rId22"/>
    <p:sldId id="661" r:id="rId23"/>
    <p:sldId id="662" r:id="rId24"/>
    <p:sldId id="663" r:id="rId25"/>
    <p:sldId id="664" r:id="rId26"/>
    <p:sldId id="659" r:id="rId27"/>
    <p:sldId id="669" r:id="rId28"/>
    <p:sldId id="670" r:id="rId29"/>
    <p:sldId id="671" r:id="rId30"/>
    <p:sldId id="649" r:id="rId31"/>
    <p:sldId id="672" r:id="rId32"/>
    <p:sldId id="665" r:id="rId33"/>
    <p:sldId id="673" r:id="rId34"/>
    <p:sldId id="676" r:id="rId35"/>
    <p:sldId id="677" r:id="rId36"/>
    <p:sldId id="679" r:id="rId37"/>
    <p:sldId id="678" r:id="rId38"/>
    <p:sldId id="674" r:id="rId39"/>
    <p:sldId id="680" r:id="rId40"/>
    <p:sldId id="681" r:id="rId41"/>
    <p:sldId id="682" r:id="rId42"/>
    <p:sldId id="683" r:id="rId43"/>
    <p:sldId id="684" r:id="rId44"/>
    <p:sldId id="580" r:id="rId45"/>
    <p:sldId id="685" r:id="rId46"/>
    <p:sldId id="686" r:id="rId47"/>
    <p:sldId id="687" r:id="rId48"/>
    <p:sldId id="688" r:id="rId49"/>
    <p:sldId id="689" r:id="rId50"/>
    <p:sldId id="690" r:id="rId51"/>
    <p:sldId id="691" r:id="rId52"/>
    <p:sldId id="692" r:id="rId53"/>
    <p:sldId id="675" r:id="rId54"/>
    <p:sldId id="693" r:id="rId55"/>
    <p:sldId id="694" r:id="rId56"/>
    <p:sldId id="695" r:id="rId57"/>
    <p:sldId id="696" r:id="rId58"/>
    <p:sldId id="697" r:id="rId59"/>
    <p:sldId id="698" r:id="rId60"/>
    <p:sldId id="699" r:id="rId61"/>
    <p:sldId id="725" r:id="rId62"/>
    <p:sldId id="700" r:id="rId63"/>
    <p:sldId id="581" r:id="rId64"/>
    <p:sldId id="702" r:id="rId65"/>
    <p:sldId id="703" r:id="rId66"/>
    <p:sldId id="704" r:id="rId67"/>
    <p:sldId id="705" r:id="rId68"/>
    <p:sldId id="707" r:id="rId69"/>
    <p:sldId id="708" r:id="rId70"/>
    <p:sldId id="709" r:id="rId71"/>
    <p:sldId id="549" r:id="rId72"/>
    <p:sldId id="711" r:id="rId73"/>
    <p:sldId id="710" r:id="rId74"/>
    <p:sldId id="701" r:id="rId75"/>
    <p:sldId id="712" r:id="rId76"/>
    <p:sldId id="713" r:id="rId77"/>
    <p:sldId id="714" r:id="rId78"/>
    <p:sldId id="715" r:id="rId79"/>
    <p:sldId id="716" r:id="rId80"/>
    <p:sldId id="717" r:id="rId81"/>
    <p:sldId id="718" r:id="rId82"/>
    <p:sldId id="723" r:id="rId83"/>
    <p:sldId id="720" r:id="rId84"/>
    <p:sldId id="719" r:id="rId85"/>
    <p:sldId id="721" r:id="rId86"/>
    <p:sldId id="724" r:id="rId87"/>
    <p:sldId id="722" r:id="rId88"/>
    <p:sldId id="728" r:id="rId89"/>
    <p:sldId id="726" r:id="rId90"/>
    <p:sldId id="727" r:id="rId91"/>
  </p:sldIdLst>
  <p:sldSz cx="9144000" cy="6858000" type="screen4x3"/>
  <p:notesSz cx="6858000" cy="9144000"/>
  <p:custShowLst>
    <p:custShow name="Diaprojekcija po meri 1" id="0">
      <p:sldLst>
        <p:sld r:id="rId4"/>
        <p:sld r:id="rId3"/>
      </p:sldLst>
    </p:custShow>
  </p:custShowLst>
  <p:defaultTextStyle>
    <a:lvl1pPr marL="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521415D9-36F7-43E2-AB2F-B90AF26B5E84}">
      <p14:sectionLst xmlns:p14="http://schemas.microsoft.com/office/powerpoint/2010/main">
        <p14:section name="Privzeti razdelek" id="{B4EB7FFA-3DCD-44CB-9E1A-244945286369}">
          <p14:sldIdLst>
            <p14:sldId id="358"/>
            <p14:sldId id="341"/>
            <p14:sldId id="336"/>
            <p14:sldId id="516"/>
            <p14:sldId id="641"/>
            <p14:sldId id="642"/>
            <p14:sldId id="643"/>
          </p14:sldIdLst>
        </p14:section>
        <p14:section name="Razdelek brez naslova" id="{0652BBFD-BE3D-4618-B6DC-99547031C933}">
          <p14:sldIdLst>
            <p14:sldId id="576"/>
            <p14:sldId id="548"/>
            <p14:sldId id="651"/>
            <p14:sldId id="652"/>
            <p14:sldId id="653"/>
            <p14:sldId id="654"/>
            <p14:sldId id="655"/>
            <p14:sldId id="656"/>
            <p14:sldId id="657"/>
            <p14:sldId id="667"/>
            <p14:sldId id="668"/>
            <p14:sldId id="666"/>
            <p14:sldId id="658"/>
            <p14:sldId id="660"/>
            <p14:sldId id="661"/>
            <p14:sldId id="662"/>
            <p14:sldId id="663"/>
            <p14:sldId id="664"/>
            <p14:sldId id="659"/>
            <p14:sldId id="669"/>
            <p14:sldId id="670"/>
            <p14:sldId id="671"/>
            <p14:sldId id="649"/>
            <p14:sldId id="672"/>
            <p14:sldId id="665"/>
            <p14:sldId id="673"/>
            <p14:sldId id="676"/>
            <p14:sldId id="677"/>
            <p14:sldId id="679"/>
            <p14:sldId id="678"/>
            <p14:sldId id="674"/>
            <p14:sldId id="680"/>
            <p14:sldId id="681"/>
            <p14:sldId id="682"/>
            <p14:sldId id="683"/>
            <p14:sldId id="684"/>
            <p14:sldId id="580"/>
            <p14:sldId id="685"/>
            <p14:sldId id="686"/>
            <p14:sldId id="687"/>
            <p14:sldId id="688"/>
            <p14:sldId id="689"/>
            <p14:sldId id="690"/>
            <p14:sldId id="691"/>
            <p14:sldId id="692"/>
            <p14:sldId id="675"/>
            <p14:sldId id="693"/>
            <p14:sldId id="694"/>
            <p14:sldId id="695"/>
            <p14:sldId id="696"/>
            <p14:sldId id="697"/>
            <p14:sldId id="698"/>
            <p14:sldId id="699"/>
            <p14:sldId id="725"/>
            <p14:sldId id="700"/>
            <p14:sldId id="581"/>
            <p14:sldId id="702"/>
            <p14:sldId id="703"/>
            <p14:sldId id="704"/>
            <p14:sldId id="705"/>
            <p14:sldId id="707"/>
            <p14:sldId id="708"/>
            <p14:sldId id="709"/>
            <p14:sldId id="549"/>
            <p14:sldId id="711"/>
            <p14:sldId id="710"/>
            <p14:sldId id="701"/>
            <p14:sldId id="712"/>
            <p14:sldId id="713"/>
            <p14:sldId id="714"/>
            <p14:sldId id="715"/>
            <p14:sldId id="716"/>
            <p14:sldId id="717"/>
            <p14:sldId id="718"/>
            <p14:sldId id="723"/>
            <p14:sldId id="720"/>
            <p14:sldId id="719"/>
            <p14:sldId id="721"/>
            <p14:sldId id="724"/>
            <p14:sldId id="722"/>
            <p14:sldId id="728"/>
            <p14:sldId id="726"/>
            <p14:sldId id="72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F6600"/>
    <a:srgbClr val="FC84C9"/>
    <a:srgbClr val="FA1E9C"/>
    <a:srgbClr val="66FFFF"/>
    <a:srgbClr val="FD878F"/>
    <a:srgbClr val="FEFCF0"/>
    <a:srgbClr val="66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8084" autoAdjust="0"/>
  </p:normalViewPr>
  <p:slideViewPr>
    <p:cSldViewPr>
      <p:cViewPr varScale="1">
        <p:scale>
          <a:sx n="65" d="100"/>
          <a:sy n="65" d="100"/>
        </p:scale>
        <p:origin x="-1224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sl-SI" sz="1200"/>
            </a:lvl1pPr>
            <a:extLst/>
          </a:lstStyle>
          <a:p>
            <a:r>
              <a:rPr lang="sl-SI" smtClean="0"/>
              <a:t>PETKOVCI ŽE VEČ KOT 30 LET</a:t>
            </a:r>
            <a:endParaRPr lang="sl-SI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sl-SI" sz="1200"/>
            </a:lvl1pPr>
            <a:extLst/>
          </a:lstStyle>
          <a:p>
            <a:fld id="{E327C78B-85C5-454A-874A-8A71B0D34F51}" type="datetime1">
              <a:rPr lang="sl-SI" smtClean="0"/>
              <a:t>24.4.2016</a:t>
            </a:fld>
            <a:endParaRPr lang="sl-SI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sl-SI" sz="1200"/>
            </a:lvl1pPr>
            <a:extLst/>
          </a:lstStyle>
          <a:p>
            <a:endParaRPr lang="sl-SI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sl-SI" sz="1200"/>
            </a:lvl1pPr>
            <a:extLst/>
          </a:lstStyle>
          <a:p>
            <a:fld id="{B16A41B8-7DC3-4DB6-84E4-E105629EAA3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06075924"/>
      </p:ext>
    </p:extLst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sl-SI" sz="1200"/>
            </a:lvl1pPr>
            <a:extLst/>
          </a:lstStyle>
          <a:p>
            <a:r>
              <a:rPr lang="sl-SI" smtClean="0"/>
              <a:t>PETKOVCI ŽE VEČ KOT 30 LET</a:t>
            </a:r>
            <a:endParaRPr lang="sl-SI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sl-SI" sz="1200"/>
            </a:lvl1pPr>
            <a:extLst/>
          </a:lstStyle>
          <a:p>
            <a:fld id="{30D5946A-60EC-4870-9CF3-BE390EA05EFB}" type="datetime1">
              <a:rPr lang="sl-SI" smtClean="0"/>
              <a:t>24.4.2016</a:t>
            </a:fld>
            <a:endParaRPr lang="sl-SI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sl-SI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sl-SI" sz="1200"/>
            </a:lvl1pPr>
            <a:extLst/>
          </a:lstStyle>
          <a:p>
            <a:endParaRPr lang="sl-SI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sl-SI" sz="1200"/>
            </a:lvl1pPr>
            <a:extLst/>
          </a:lstStyle>
          <a:p>
            <a:fld id="{9B26CD33-4337-4529-948A-94F6960B2374}" type="slidenum"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33584186"/>
      </p:ext>
    </p:extLst>
  </p:cSld>
  <p:clrMap bg1="lt1" tx1="dk1" bg2="lt2" tx2="dk2" accent1="accent1" accent2="accent2" accent3="accent3" accent4="accent4" accent5="accent5" accent6="accent6" hlink="hlink" folHlink="folHlink"/>
  <p:hf sldNum="0"/>
  <p:notesStyle>
    <a:lvl1pPr marL="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45B58983-A046-42C6-8630-22EB0E34398A}" type="datetime1">
              <a:rPr lang="sl-SI" smtClean="0"/>
              <a:t>24.4.2016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glave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sl-SI" smtClean="0"/>
              <a:t>PETKOVCI ŽE VEČ KOT 30 LET</a:t>
            </a:r>
            <a:endParaRPr lang="sl-S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B83B605-53D6-473E-8381-7453D34B34D6}" type="datetime1">
              <a:rPr lang="sl-SI" smtClean="0"/>
              <a:t>24.4.2016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glave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sl-SI" smtClean="0"/>
              <a:t>PETKOVCI ŽE VEČ KOT 30 LET</a:t>
            </a:r>
            <a:endParaRPr lang="sl-S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B83B605-53D6-473E-8381-7453D34B34D6}" type="datetime1">
              <a:rPr lang="sl-SI" smtClean="0"/>
              <a:t>24.4.2016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glave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sl-SI" smtClean="0"/>
              <a:t>PETKOVCI ŽE VEČ KOT 30 LET</a:t>
            </a:r>
            <a:endParaRPr lang="sl-SI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4B8C61E-0390-4FA8-8EE0-7CA490C70A26}" type="datetime1">
              <a:rPr lang="sl-SI" smtClean="0"/>
              <a:t>24.4.2016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glave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sl-SI" smtClean="0"/>
              <a:t>PETKOVCI ŽE VEČ KOT 30 LET</a:t>
            </a:r>
            <a:endParaRPr lang="sl-SI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4B8C61E-0390-4FA8-8EE0-7CA490C70A26}" type="datetime1">
              <a:rPr lang="sl-SI" smtClean="0"/>
              <a:t>24.4.2016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glave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sl-SI" smtClean="0"/>
              <a:t>PETKOVCI ŽE VEČ KOT 30 LET</a:t>
            </a:r>
            <a:endParaRPr lang="sl-SI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4B8C61E-0390-4FA8-8EE0-7CA490C70A26}" type="datetime1">
              <a:rPr lang="sl-SI" smtClean="0"/>
              <a:t>24.4.2016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glave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sl-SI" smtClean="0"/>
              <a:t>PETKOVCI ŽE VEČ KOT 30 LET</a:t>
            </a:r>
            <a:endParaRPr 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nica albu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 eaLnBrk="1" latinLnBrk="0" hangingPunct="1">
              <a:defRPr kumimoji="0" lang="sl-SI"/>
            </a:lvl1pPr>
            <a:extLst/>
          </a:lstStyle>
          <a:p>
            <a:r>
              <a:rPr kumimoji="0" lang="sl-SI"/>
              <a:t>Kliknite, če želite dodati naslov albuma s fotografijami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sl-SI"/>
            </a:pPr>
            <a:endParaRPr kumimoji="0" lang="sl-SI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sl-SI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datum in druge podrobnosti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sl-SI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53F75D3F-6F25-441B-9E2F-12616D02B304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rani na list ležeče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62F83A35-D746-47A8-BCE2-43A5F4D67F50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rani na list meša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A15709ED-9355-482A-A0E7-5CE5810C1E5A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strani na list pokončno z nap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sl-SI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sl-SI" sz="1600" baseline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sl-SI" sz="1600" baseline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sl-SI" sz="1600" baseline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D500E691-0C82-4E13-AC01-076A8BFEF374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strani na list ležeče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sl-SI" sz="1600" baseline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sl-SI" sz="1600" baseline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sl-SI" sz="1600" baseline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sl-SI" sz="1600" baseline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2D4C2102-8A9A-40BA-9ED0-3CB36E48F7A2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strani na list pokončno z velikim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sl-SI" sz="2400" baseline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2F08CBD3-5145-4F55-915C-6CD81850100A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strani na list: 1 pokončno in 3 ležeč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262E461D-6C21-4AD7-B286-80B280BD6908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strani na list: 3 ležeče in 2 pokon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A6D97212-1B70-4C26-84F1-F817EDCF9A0D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strani na list: 3 pokončno in 2 ležeč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188D3F20-E28B-4E5D-83B2-ABEA8E1A225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vadr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sl-SI" sz="1800" i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C1FED5F8-F6F2-410E-A937-7E849EE43959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sta na stran v kvadratu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sl-SI" sz="1800" i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sl-SI" sz="1800" i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4DBF89C2-B2DC-41A4-9FE1-10F7A3BAF272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ežeče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E58A19A7-68AA-4B34-841B-1B1A81EC09C5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sl-SI" sz="1800" i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9BF624AE-3BE3-481D-90C9-9BDD01DB698E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pPr eaLnBrk="1" latinLnBrk="0" hangingPunct="1"/>
            <a:r>
              <a:rPr lang="sl-SI" smtClean="0"/>
              <a:t>Uredite slog naslova matrice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99BE00-3DF9-41CC-8E41-4F783D21C330}" type="datetime1">
              <a:rPr kumimoji="0" lang="sl-SI" smtClean="0"/>
              <a:t>24.4.2016</a:t>
            </a:fld>
            <a:endParaRPr kumimoji="0" lang="sl-SI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B0023-0CED-47F7-85AE-654F0B232C29}" type="slidenum">
              <a:pPr/>
              <a:t>‹#›</a:t>
            </a:fld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končno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žeče (celozaslonski nač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sl-SI" i="0"/>
              <a:t>Kliknite ikono</a:t>
            </a:r>
            <a:r>
              <a:rPr kumimoji="0" lang="sl-SI" i="0" baseline="0"/>
              <a:t>, če želite dodati </a:t>
            </a:r>
            <a:r>
              <a:rPr kumimoji="0" lang="sl-SI" i="0"/>
              <a:t>celostransko sliko</a:t>
            </a:r>
            <a:endParaRPr kumimoji="0" lang="sl-SI" i="0" baseline="0"/>
          </a:p>
          <a:p>
            <a:pPr marL="0" marR="0" indent="0" algn="ctr">
              <a:buFontTx/>
              <a:buNone/>
            </a:pPr>
            <a:endParaRPr kumimoji="0" lang="sl-SI" i="0"/>
          </a:p>
          <a:p>
            <a:pPr algn="ctr">
              <a:buFontTx/>
              <a:buNone/>
            </a:pPr>
            <a:endParaRPr kumimoji="0" lang="sl-SI" i="0"/>
          </a:p>
          <a:p>
            <a:pPr algn="ctr">
              <a:buFontTx/>
              <a:buNone/>
            </a:pPr>
            <a:endParaRPr kumimoji="0" lang="sl-SI" i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dsek albu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 eaLnBrk="1" latinLnBrk="0" hangingPunct="1">
              <a:defRPr kumimoji="0" lang="sl-SI" baseline="0"/>
            </a:lvl1pPr>
            <a:extLst/>
          </a:lstStyle>
          <a:p>
            <a:r>
              <a:rPr kumimoji="0" lang="sl-SI"/>
              <a:t>Kliknite, če želite dodati naslov odseka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sl-SI" sz="1800"/>
            </a:lvl1pPr>
            <a:extLst/>
          </a:lstStyle>
          <a:p>
            <a:pPr lvl="0"/>
            <a:r>
              <a:rPr kumimoji="0" lang="sl-SI"/>
              <a:t>Kliknite, če želite dodati podnaslov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2B27C3EB-BFED-41E6-BDDE-D65959A20292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 strani na list pokončno z nap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B9BDE396-11BD-4A2E-A064-28B5B3B8F1FD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trani na list ležeče z nap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34F576B9-5AC4-44DB-88A1-AB019909E763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trani na list mešano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8F645568-EAB3-4E92-9D07-07872DF4A62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rani na list pokončno z nap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8D7A6709-6FAB-464C-A89C-78DFA1937394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5E9EFF"/>
            </a:gs>
            <a:gs pos="12000">
              <a:srgbClr val="85C2FF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pPr eaLnBrk="1" latinLnBrk="0" hangingPunct="1"/>
            <a:r>
              <a:rPr kumimoji="0" lang="sl-SI" smtClean="0"/>
              <a:t>Uredite slog naslova matrice</a:t>
            </a:r>
            <a:endParaRPr kumimoji="0" lang="en-US" smtClean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sl-SI" sz="1200">
                <a:solidFill>
                  <a:schemeClr val="tx2"/>
                </a:solidFill>
              </a:defRPr>
            </a:lvl1pPr>
            <a:extLst/>
          </a:lstStyle>
          <a:p>
            <a:fld id="{8865A493-604E-42D6-BD5B-A999D8084D61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 sz="120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sl-SI" sz="1200">
                <a:solidFill>
                  <a:schemeClr val="tx2"/>
                </a:solidFill>
              </a:defRPr>
            </a:lvl1pPr>
            <a:extLst/>
          </a:lstStyle>
          <a:p>
            <a:pPr algn="ctr"/>
            <a:r>
              <a:rPr kumimoji="0" lang="pl-PL" sz="1200" smtClean="0">
                <a:solidFill>
                  <a:schemeClr val="tx2"/>
                </a:solidFill>
              </a:rPr>
              <a:t>Na podlagi zbranih fotografij pripravil FG</a:t>
            </a:r>
            <a:endParaRPr kumimoji="0" lang="sl-SI" sz="120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sl-SI"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 sz="120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lang="sl-SI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sl-SI">
          <a:solidFill>
            <a:schemeClr val="tx2"/>
          </a:solidFill>
        </a:defRPr>
      </a:lvl2pPr>
      <a:lvl3pPr eaLnBrk="1" latinLnBrk="0" hangingPunct="1">
        <a:defRPr kumimoji="0" lang="sl-SI">
          <a:solidFill>
            <a:schemeClr val="tx2"/>
          </a:solidFill>
        </a:defRPr>
      </a:lvl3pPr>
      <a:lvl4pPr eaLnBrk="1" latinLnBrk="0" hangingPunct="1">
        <a:defRPr kumimoji="0" lang="sl-SI">
          <a:solidFill>
            <a:schemeClr val="tx2"/>
          </a:solidFill>
        </a:defRPr>
      </a:lvl4pPr>
      <a:lvl5pPr eaLnBrk="1" latinLnBrk="0" hangingPunct="1">
        <a:defRPr kumimoji="0" lang="sl-SI">
          <a:solidFill>
            <a:schemeClr val="tx2"/>
          </a:solidFill>
        </a:defRPr>
      </a:lvl5pPr>
      <a:lvl6pPr eaLnBrk="1" latinLnBrk="0" hangingPunct="1">
        <a:defRPr kumimoji="0" lang="sl-SI">
          <a:solidFill>
            <a:schemeClr val="tx2"/>
          </a:solidFill>
        </a:defRPr>
      </a:lvl6pPr>
      <a:lvl7pPr eaLnBrk="1" latinLnBrk="0" hangingPunct="1">
        <a:defRPr kumimoji="0" lang="sl-SI">
          <a:solidFill>
            <a:schemeClr val="tx2"/>
          </a:solidFill>
        </a:defRPr>
      </a:lvl7pPr>
      <a:lvl8pPr eaLnBrk="1" latinLnBrk="0" hangingPunct="1">
        <a:defRPr kumimoji="0" lang="sl-SI">
          <a:solidFill>
            <a:schemeClr val="tx2"/>
          </a:solidFill>
        </a:defRPr>
      </a:lvl8pPr>
      <a:lvl9pPr eaLnBrk="1" latinLnBrk="0" hangingPunct="1">
        <a:defRPr kumimoji="0" lang="sl-SI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sl-SI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sl-SI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sl-SI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sl-SI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sl-SI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sl-SI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sl-SI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sl-SI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sl-SI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85786" cy="4968552"/>
          </a:xfrm>
        </p:spPr>
        <p:txBody>
          <a:bodyPr>
            <a:noAutofit/>
          </a:bodyPr>
          <a:lstStyle/>
          <a:p>
            <a:pPr algn="ctr"/>
            <a:r>
              <a:rPr lang="sl-SI" sz="3600" b="1" dirty="0" smtClean="0">
                <a:solidFill>
                  <a:schemeClr val="bg1"/>
                </a:solidFill>
              </a:rPr>
              <a:t>NORVEŠKA </a:t>
            </a:r>
            <a:br>
              <a:rPr lang="sl-SI" sz="3600" b="1" dirty="0" smtClean="0">
                <a:solidFill>
                  <a:schemeClr val="bg1"/>
                </a:solidFill>
              </a:rPr>
            </a:br>
            <a:r>
              <a:rPr lang="sl-SI" sz="3600" b="1" dirty="0">
                <a:solidFill>
                  <a:schemeClr val="bg1"/>
                </a:solidFill>
              </a:rPr>
              <a:t/>
            </a:r>
            <a:br>
              <a:rPr lang="sl-SI" sz="3600" b="1" dirty="0">
                <a:solidFill>
                  <a:schemeClr val="bg1"/>
                </a:solidFill>
              </a:rPr>
            </a:br>
            <a:r>
              <a:rPr lang="sl-SI" sz="3600" b="1" smtClean="0">
                <a:solidFill>
                  <a:schemeClr val="bg1"/>
                </a:solidFill>
              </a:rPr>
              <a:t>od 07.07</a:t>
            </a:r>
            <a:r>
              <a:rPr lang="sl-SI" sz="3600" b="1" dirty="0" smtClean="0">
                <a:solidFill>
                  <a:schemeClr val="bg1"/>
                </a:solidFill>
              </a:rPr>
              <a:t>. do 12.07.2015</a:t>
            </a:r>
            <a:br>
              <a:rPr lang="sl-SI" sz="3600" b="1" dirty="0" smtClean="0">
                <a:solidFill>
                  <a:schemeClr val="bg1"/>
                </a:solidFill>
              </a:rPr>
            </a:br>
            <a:r>
              <a:rPr lang="sl-SI" sz="3600" b="1" dirty="0">
                <a:solidFill>
                  <a:schemeClr val="bg1"/>
                </a:solidFill>
              </a:rPr>
              <a:t/>
            </a:r>
            <a:br>
              <a:rPr lang="sl-SI" sz="3600" b="1" dirty="0">
                <a:solidFill>
                  <a:schemeClr val="bg1"/>
                </a:solidFill>
              </a:rPr>
            </a:br>
            <a:r>
              <a:rPr lang="sl-SI" sz="3600" b="1" dirty="0" smtClean="0">
                <a:solidFill>
                  <a:schemeClr val="bg1"/>
                </a:solidFill>
              </a:rPr>
              <a:t> </a:t>
            </a:r>
            <a:br>
              <a:rPr lang="sl-SI" sz="3600" b="1" dirty="0" smtClean="0">
                <a:solidFill>
                  <a:schemeClr val="bg1"/>
                </a:solidFill>
              </a:rPr>
            </a:br>
            <a:r>
              <a:rPr lang="sl-SI" sz="3600" b="1" dirty="0" smtClean="0">
                <a:solidFill>
                  <a:schemeClr val="bg1"/>
                </a:solidFill>
              </a:rPr>
              <a:t>z agencijo PALMA</a:t>
            </a:r>
            <a:br>
              <a:rPr lang="sl-SI" sz="3600" b="1" dirty="0" smtClean="0">
                <a:solidFill>
                  <a:schemeClr val="bg1"/>
                </a:solidFill>
              </a:rPr>
            </a:br>
            <a:r>
              <a:rPr lang="sl-SI" sz="3600" b="1" dirty="0" smtClean="0">
                <a:solidFill>
                  <a:schemeClr val="bg1"/>
                </a:solidFill>
              </a:rPr>
              <a:t/>
            </a:r>
            <a:br>
              <a:rPr lang="sl-SI" sz="3600" b="1" dirty="0" smtClean="0">
                <a:solidFill>
                  <a:schemeClr val="bg1"/>
                </a:solidFill>
              </a:rPr>
            </a:br>
            <a:r>
              <a:rPr lang="sl-SI" sz="3600" b="1" dirty="0" smtClean="0">
                <a:solidFill>
                  <a:schemeClr val="bg1"/>
                </a:solidFill>
              </a:rPr>
              <a:t>letalo in avtobus</a:t>
            </a:r>
            <a:br>
              <a:rPr lang="sl-SI" sz="3600" b="1" dirty="0" smtClean="0">
                <a:solidFill>
                  <a:schemeClr val="bg1"/>
                </a:solidFill>
              </a:rPr>
            </a:br>
            <a:endParaRPr lang="sl-SI" sz="3600" b="1" dirty="0">
              <a:solidFill>
                <a:schemeClr val="bg1"/>
              </a:solidFill>
            </a:endParaRP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B27C3EB-BFED-41E6-BDDE-D65959A20292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8" name="Ograda številke diapozitiva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</a:t>
            </a:fld>
            <a:endParaRPr kumimoji="0" lang="sl-SI"/>
          </a:p>
        </p:txBody>
      </p:sp>
      <p:sp>
        <p:nvSpPr>
          <p:cNvPr id="9" name="Ograda noge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kumimoji="0" lang="pl-PL" dirty="0" smtClean="0"/>
              <a:t>Na podlagi zbranih fotografij pripravil FG</a:t>
            </a:r>
            <a:endParaRPr kumimoji="0" lang="sl-SI" dirty="0"/>
          </a:p>
        </p:txBody>
      </p:sp>
    </p:spTree>
    <p:extLst>
      <p:ext uri="{BB962C8B-B14F-4D97-AF65-F5344CB8AC3E}">
        <p14:creationId xmlns:p14="http://schemas.microsoft.com/office/powerpoint/2010/main" val="54479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10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3736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8830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11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8830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12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96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8830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13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-1" y="0"/>
            <a:ext cx="9276523" cy="6957392"/>
          </a:xfrm>
        </p:spPr>
      </p:pic>
    </p:spTree>
    <p:extLst>
      <p:ext uri="{BB962C8B-B14F-4D97-AF65-F5344CB8AC3E}">
        <p14:creationId xmlns:p14="http://schemas.microsoft.com/office/powerpoint/2010/main" val="98830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14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89" y="12342"/>
            <a:ext cx="9125011" cy="6843759"/>
          </a:xfrm>
        </p:spPr>
      </p:pic>
    </p:spTree>
    <p:extLst>
      <p:ext uri="{BB962C8B-B14F-4D97-AF65-F5344CB8AC3E}">
        <p14:creationId xmlns:p14="http://schemas.microsoft.com/office/powerpoint/2010/main" val="202133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15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76523" cy="6957392"/>
          </a:xfrm>
        </p:spPr>
      </p:pic>
    </p:spTree>
    <p:extLst>
      <p:ext uri="{BB962C8B-B14F-4D97-AF65-F5344CB8AC3E}">
        <p14:creationId xmlns:p14="http://schemas.microsoft.com/office/powerpoint/2010/main" val="229036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16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4186" y="0"/>
            <a:ext cx="9168186" cy="6876140"/>
          </a:xfrm>
        </p:spPr>
      </p:pic>
    </p:spTree>
    <p:extLst>
      <p:ext uri="{BB962C8B-B14F-4D97-AF65-F5344CB8AC3E}">
        <p14:creationId xmlns:p14="http://schemas.microsoft.com/office/powerpoint/2010/main" val="229036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17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67779" cy="6950834"/>
          </a:xfrm>
        </p:spPr>
      </p:pic>
    </p:spTree>
    <p:extLst>
      <p:ext uri="{BB962C8B-B14F-4D97-AF65-F5344CB8AC3E}">
        <p14:creationId xmlns:p14="http://schemas.microsoft.com/office/powerpoint/2010/main" val="116619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18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6619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323528" y="620688"/>
            <a:ext cx="82809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sl-SI" sz="4800" b="1" dirty="0" smtClean="0">
              <a:solidFill>
                <a:schemeClr val="bg1"/>
              </a:solidFill>
            </a:endParaRPr>
          </a:p>
          <a:p>
            <a:pPr lvl="0" algn="ctr"/>
            <a:r>
              <a:rPr lang="sl-SI" sz="4800" b="1" dirty="0" smtClean="0">
                <a:solidFill>
                  <a:schemeClr val="bg1"/>
                </a:solidFill>
              </a:rPr>
              <a:t>2. DAN</a:t>
            </a:r>
            <a:r>
              <a:rPr lang="sl-SI" sz="4800" b="1" dirty="0">
                <a:solidFill>
                  <a:schemeClr val="bg1"/>
                </a:solidFill>
              </a:rPr>
              <a:t> </a:t>
            </a:r>
            <a:endParaRPr lang="sl-SI" sz="4800" dirty="0">
              <a:solidFill>
                <a:schemeClr val="bg1"/>
              </a:solidFill>
            </a:endParaRPr>
          </a:p>
          <a:p>
            <a:pPr algn="ctr"/>
            <a:r>
              <a:rPr lang="sl-SI" sz="4800" b="1" dirty="0">
                <a:solidFill>
                  <a:schemeClr val="bg1"/>
                </a:solidFill>
              </a:rPr>
              <a:t>LOM (cerkev) - KRIŽARJENJE PO GEIRANGERFJORDU - </a:t>
            </a:r>
            <a:r>
              <a:rPr lang="sl-SI" sz="4800" b="1" dirty="0" smtClean="0">
                <a:solidFill>
                  <a:schemeClr val="bg1"/>
                </a:solidFill>
              </a:rPr>
              <a:t>HORNINDAL, </a:t>
            </a:r>
            <a:r>
              <a:rPr lang="sl-SI" sz="4800" b="1" dirty="0">
                <a:solidFill>
                  <a:schemeClr val="bg1"/>
                </a:solidFill>
              </a:rPr>
              <a:t>nočitev</a:t>
            </a:r>
            <a:endParaRPr lang="sl-SI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89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grada datuma 15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64349A6-91CB-48B9-8DD0-F7F1C286E935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 dirty="0"/>
          </a:p>
        </p:txBody>
      </p:sp>
      <p:sp>
        <p:nvSpPr>
          <p:cNvPr id="17" name="Ograda noge 1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sp>
        <p:nvSpPr>
          <p:cNvPr id="18" name="Ograda številke diapozitiva 1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2</a:t>
            </a:fld>
            <a:endParaRPr kumimoji="0" lang="sl-SI"/>
          </a:p>
        </p:txBody>
      </p:sp>
      <p:pic>
        <p:nvPicPr>
          <p:cNvPr id="6" name="Slika 5" descr="C:\Users\Franc\Documents\NORVEŠK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20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892"/>
            <a:ext cx="9258000" cy="6943500"/>
          </a:xfrm>
        </p:spPr>
      </p:pic>
    </p:spTree>
    <p:extLst>
      <p:ext uri="{BB962C8B-B14F-4D97-AF65-F5344CB8AC3E}">
        <p14:creationId xmlns:p14="http://schemas.microsoft.com/office/powerpoint/2010/main" val="229036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21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684"/>
            <a:ext cx="9179579" cy="6884684"/>
          </a:xfrm>
        </p:spPr>
      </p:pic>
    </p:spTree>
    <p:extLst>
      <p:ext uri="{BB962C8B-B14F-4D97-AF65-F5344CB8AC3E}">
        <p14:creationId xmlns:p14="http://schemas.microsoft.com/office/powerpoint/2010/main" val="85726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22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8520" y="0"/>
            <a:ext cx="9276522" cy="6957392"/>
          </a:xfrm>
        </p:spPr>
      </p:pic>
    </p:spTree>
    <p:extLst>
      <p:ext uri="{BB962C8B-B14F-4D97-AF65-F5344CB8AC3E}">
        <p14:creationId xmlns:p14="http://schemas.microsoft.com/office/powerpoint/2010/main" val="85726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23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71400"/>
            <a:ext cx="9372534" cy="7029400"/>
          </a:xfrm>
        </p:spPr>
      </p:pic>
    </p:spTree>
    <p:extLst>
      <p:ext uri="{BB962C8B-B14F-4D97-AF65-F5344CB8AC3E}">
        <p14:creationId xmlns:p14="http://schemas.microsoft.com/office/powerpoint/2010/main" val="85726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24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0505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5726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25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5726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26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90" y="-18856"/>
            <a:ext cx="9169141" cy="6876856"/>
          </a:xfrm>
        </p:spPr>
      </p:pic>
    </p:spTree>
    <p:extLst>
      <p:ext uri="{BB962C8B-B14F-4D97-AF65-F5344CB8AC3E}">
        <p14:creationId xmlns:p14="http://schemas.microsoft.com/office/powerpoint/2010/main" val="229036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27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2421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28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9860"/>
            <a:ext cx="9263375" cy="6947531"/>
          </a:xfrm>
        </p:spPr>
      </p:pic>
    </p:spTree>
    <p:extLst>
      <p:ext uri="{BB962C8B-B14F-4D97-AF65-F5344CB8AC3E}">
        <p14:creationId xmlns:p14="http://schemas.microsoft.com/office/powerpoint/2010/main" val="50299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29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0299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grada datuma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3D6CC57-9EB2-4AFC-9C9B-379933FAEC16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12" name="Ograda noge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dirty="0" smtClean="0"/>
              <a:t>Na podlagi zbranih fotografij pripravil FG</a:t>
            </a:r>
            <a:endParaRPr kumimoji="0" lang="sl-SI" dirty="0"/>
          </a:p>
        </p:txBody>
      </p:sp>
      <p:sp>
        <p:nvSpPr>
          <p:cNvPr id="13" name="Ograda številke diapozitiva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3</a:t>
            </a:fld>
            <a:endParaRPr kumimoji="0" lang="sl-SI"/>
          </a:p>
        </p:txBody>
      </p:sp>
      <p:pic>
        <p:nvPicPr>
          <p:cNvPr id="6" name="Slika 5" descr="https://upload.wikimedia.org/wikipedia/commons/thumb/1/16/Norway_counties.svg/350px-Norway_counties.svg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30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" b="120"/>
          <a:stretch>
            <a:fillRect/>
          </a:stretch>
        </p:blipFill>
        <p:spPr>
          <a:xfrm>
            <a:off x="0" y="260648"/>
            <a:ext cx="4447056" cy="5915155"/>
          </a:xfrm>
        </p:spPr>
      </p:pic>
      <p:pic>
        <p:nvPicPr>
          <p:cNvPr id="8" name="Ograda slik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" b="120"/>
          <a:stretch>
            <a:fillRect/>
          </a:stretch>
        </p:blipFill>
        <p:spPr>
          <a:xfrm>
            <a:off x="4622398" y="260648"/>
            <a:ext cx="4439164" cy="5904656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922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31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334" y="-3666"/>
            <a:ext cx="9148887" cy="6861665"/>
          </a:xfrm>
        </p:spPr>
      </p:pic>
    </p:spTree>
    <p:extLst>
      <p:ext uri="{BB962C8B-B14F-4D97-AF65-F5344CB8AC3E}">
        <p14:creationId xmlns:p14="http://schemas.microsoft.com/office/powerpoint/2010/main" val="50299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539552" y="620688"/>
            <a:ext cx="80648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sl-SI" sz="4800" b="1" dirty="0" smtClean="0">
              <a:solidFill>
                <a:schemeClr val="bg1"/>
              </a:solidFill>
            </a:endParaRPr>
          </a:p>
          <a:p>
            <a:pPr lvl="0" algn="ctr"/>
            <a:r>
              <a:rPr lang="sl-SI" sz="4800" b="1" dirty="0" smtClean="0">
                <a:solidFill>
                  <a:schemeClr val="bg1"/>
                </a:solidFill>
              </a:rPr>
              <a:t>3. DAN</a:t>
            </a:r>
            <a:r>
              <a:rPr lang="sl-SI" sz="4800" dirty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sl-SI" sz="4800" b="1" dirty="0">
                <a:solidFill>
                  <a:schemeClr val="bg1"/>
                </a:solidFill>
              </a:rPr>
              <a:t>NACIONALNI PARK JOSTEDAL - LEDENIK BIRKSDAL - KAUPANGER - LAERDAL nočitev</a:t>
            </a:r>
            <a:endParaRPr lang="sl-SI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93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33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8520" y="-1183"/>
            <a:ext cx="9217024" cy="6912768"/>
          </a:xfrm>
        </p:spPr>
      </p:pic>
    </p:spTree>
    <p:extLst>
      <p:ext uri="{BB962C8B-B14F-4D97-AF65-F5344CB8AC3E}">
        <p14:creationId xmlns:p14="http://schemas.microsoft.com/office/powerpoint/2010/main" val="50299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34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620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2901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35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6708" y="0"/>
            <a:ext cx="9160707" cy="6870530"/>
          </a:xfrm>
        </p:spPr>
      </p:pic>
    </p:spTree>
    <p:extLst>
      <p:ext uri="{BB962C8B-B14F-4D97-AF65-F5344CB8AC3E}">
        <p14:creationId xmlns:p14="http://schemas.microsoft.com/office/powerpoint/2010/main" val="14559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36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559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37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559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38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" b="120"/>
          <a:stretch>
            <a:fillRect/>
          </a:stretch>
        </p:blipFill>
        <p:spPr>
          <a:xfrm>
            <a:off x="1907704" y="0"/>
            <a:ext cx="5155894" cy="6858000"/>
          </a:xfrm>
        </p:spPr>
      </p:pic>
    </p:spTree>
    <p:extLst>
      <p:ext uri="{BB962C8B-B14F-4D97-AF65-F5344CB8AC3E}">
        <p14:creationId xmlns:p14="http://schemas.microsoft.com/office/powerpoint/2010/main" val="30590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39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0528" y="29316"/>
            <a:ext cx="9165683" cy="6874262"/>
          </a:xfrm>
        </p:spPr>
      </p:pic>
    </p:spTree>
    <p:extLst>
      <p:ext uri="{BB962C8B-B14F-4D97-AF65-F5344CB8AC3E}">
        <p14:creationId xmlns:p14="http://schemas.microsoft.com/office/powerpoint/2010/main" val="323270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grada datuma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3D6CC57-9EB2-4AFC-9C9B-379933FAEC16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12" name="Ograda noge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sp>
        <p:nvSpPr>
          <p:cNvPr id="13" name="Ograda številke diapozitiva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4</a:t>
            </a:fld>
            <a:endParaRPr kumimoji="0" lang="sl-SI"/>
          </a:p>
        </p:txBody>
      </p:sp>
      <p:pic>
        <p:nvPicPr>
          <p:cNvPr id="6" name="Ograda slike 11" descr="C:\Users\Franc\Documents\NORVEŠKA - jug.jpg"/>
          <p:cNvPicPr>
            <a:picLocks noGrp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597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40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8058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41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8058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42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8058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43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8520" y="11993"/>
            <a:ext cx="9252520" cy="6939390"/>
          </a:xfrm>
        </p:spPr>
      </p:pic>
    </p:spTree>
    <p:extLst>
      <p:ext uri="{BB962C8B-B14F-4D97-AF65-F5344CB8AC3E}">
        <p14:creationId xmlns:p14="http://schemas.microsoft.com/office/powerpoint/2010/main" val="398058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683568" y="620688"/>
            <a:ext cx="78488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l-SI" sz="4800" b="1" dirty="0" smtClean="0">
                <a:solidFill>
                  <a:schemeClr val="bg1"/>
                </a:solidFill>
              </a:rPr>
              <a:t>4. DAN</a:t>
            </a:r>
            <a:r>
              <a:rPr lang="sl-SI" sz="4800" dirty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sl-SI" sz="4800" b="1" dirty="0">
                <a:solidFill>
                  <a:schemeClr val="bg1"/>
                </a:solidFill>
              </a:rPr>
              <a:t>PREDOR LAERDAL - ŽELEZNICA FLAM - MINI KRIŽARJENJE PO SOGNEFJORDU - BERGEN  nočitev</a:t>
            </a:r>
            <a:endParaRPr lang="sl-SI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8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45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2770"/>
            <a:ext cx="9174360" cy="6880770"/>
          </a:xfrm>
        </p:spPr>
      </p:pic>
    </p:spTree>
    <p:extLst>
      <p:ext uri="{BB962C8B-B14F-4D97-AF65-F5344CB8AC3E}">
        <p14:creationId xmlns:p14="http://schemas.microsoft.com/office/powerpoint/2010/main" val="307898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46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038"/>
            <a:ext cx="9119948" cy="6839961"/>
          </a:xfrm>
        </p:spPr>
      </p:pic>
    </p:spTree>
    <p:extLst>
      <p:ext uri="{BB962C8B-B14F-4D97-AF65-F5344CB8AC3E}">
        <p14:creationId xmlns:p14="http://schemas.microsoft.com/office/powerpoint/2010/main" val="24534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47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3564" y="-1"/>
            <a:ext cx="9177564" cy="6883173"/>
          </a:xfrm>
        </p:spPr>
      </p:pic>
    </p:spTree>
    <p:extLst>
      <p:ext uri="{BB962C8B-B14F-4D97-AF65-F5344CB8AC3E}">
        <p14:creationId xmlns:p14="http://schemas.microsoft.com/office/powerpoint/2010/main" val="24534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48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534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49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8520" y="0"/>
            <a:ext cx="9252520" cy="6939390"/>
          </a:xfrm>
        </p:spPr>
      </p:pic>
    </p:spTree>
    <p:extLst>
      <p:ext uri="{BB962C8B-B14F-4D97-AF65-F5344CB8AC3E}">
        <p14:creationId xmlns:p14="http://schemas.microsoft.com/office/powerpoint/2010/main" val="24534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datuma 9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A22DEA5-33C4-44A7-BAD0-B288EE24C2AD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11" name="Ograda noge 1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sp>
        <p:nvSpPr>
          <p:cNvPr id="12" name="Ograda številke diapozitiva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5</a:t>
            </a:fld>
            <a:endParaRPr kumimoji="0" lang="sl-SI"/>
          </a:p>
        </p:txBody>
      </p:sp>
      <p:sp>
        <p:nvSpPr>
          <p:cNvPr id="3" name="Pravokotnik 2"/>
          <p:cNvSpPr/>
          <p:nvPr/>
        </p:nvSpPr>
        <p:spPr>
          <a:xfrm>
            <a:off x="539552" y="548680"/>
            <a:ext cx="86044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b="1" u="sng" dirty="0">
                <a:solidFill>
                  <a:schemeClr val="bg1"/>
                </a:solidFill>
              </a:rPr>
              <a:t>POSEBNOSI NORVEŠKE</a:t>
            </a:r>
            <a:endParaRPr lang="sl-SI" sz="2800" dirty="0">
              <a:solidFill>
                <a:schemeClr val="bg1"/>
              </a:solidFill>
            </a:endParaRPr>
          </a:p>
          <a:p>
            <a:r>
              <a:rPr lang="sl-SI" sz="2800" b="1" dirty="0">
                <a:solidFill>
                  <a:schemeClr val="bg1"/>
                </a:solidFill>
              </a:rPr>
              <a:t>(ni članica EU in ne EUR, je pa v NATU in SCHENGENU)</a:t>
            </a:r>
            <a:endParaRPr lang="sl-SI" sz="2800" dirty="0">
              <a:solidFill>
                <a:schemeClr val="bg1"/>
              </a:solidFill>
            </a:endParaRPr>
          </a:p>
          <a:p>
            <a:r>
              <a:rPr lang="sl-SI" sz="2800" b="1" dirty="0">
                <a:solidFill>
                  <a:schemeClr val="bg1"/>
                </a:solidFill>
              </a:rPr>
              <a:t>20x večja od SLO in ima 2x več prebivalcev</a:t>
            </a:r>
            <a:endParaRPr lang="sl-SI" sz="2800" dirty="0">
              <a:solidFill>
                <a:schemeClr val="bg1"/>
              </a:solidFill>
            </a:endParaRPr>
          </a:p>
          <a:p>
            <a:r>
              <a:rPr lang="sl-SI" sz="2800" b="1" dirty="0">
                <a:solidFill>
                  <a:schemeClr val="bg1"/>
                </a:solidFill>
              </a:rPr>
              <a:t> </a:t>
            </a:r>
            <a:endParaRPr lang="sl-SI" sz="2800" dirty="0">
              <a:solidFill>
                <a:schemeClr val="bg1"/>
              </a:solidFill>
            </a:endParaRPr>
          </a:p>
          <a:p>
            <a:r>
              <a:rPr lang="sl-SI" sz="2800" b="1" dirty="0">
                <a:solidFill>
                  <a:schemeClr val="bg1"/>
                </a:solidFill>
              </a:rPr>
              <a:t> </a:t>
            </a:r>
            <a:endParaRPr lang="sl-SI" sz="2800" dirty="0">
              <a:solidFill>
                <a:schemeClr val="bg1"/>
              </a:solidFill>
            </a:endParaRPr>
          </a:p>
          <a:p>
            <a:r>
              <a:rPr lang="sl-SI" sz="2800" b="1" dirty="0">
                <a:solidFill>
                  <a:schemeClr val="bg1"/>
                </a:solidFill>
              </a:rPr>
              <a:t>To je dežela </a:t>
            </a:r>
            <a:endParaRPr lang="sl-SI" sz="2800" b="1" dirty="0" smtClean="0">
              <a:solidFill>
                <a:schemeClr val="bg1"/>
              </a:solidFill>
            </a:endParaRPr>
          </a:p>
          <a:p>
            <a:endParaRPr lang="sl-SI" sz="2800" dirty="0">
              <a:solidFill>
                <a:schemeClr val="bg1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l-SI" sz="2800" b="1" dirty="0">
                <a:solidFill>
                  <a:srgbClr val="C00000"/>
                </a:solidFill>
              </a:rPr>
              <a:t>rek (1900 daljših od 10 km),  </a:t>
            </a:r>
            <a:endParaRPr lang="sl-SI" sz="2800" dirty="0">
              <a:solidFill>
                <a:srgbClr val="C00000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l-SI" sz="2800" b="1" dirty="0">
                <a:solidFill>
                  <a:srgbClr val="C00000"/>
                </a:solidFill>
              </a:rPr>
              <a:t>jezer </a:t>
            </a:r>
            <a:endParaRPr lang="sl-SI" sz="2800" dirty="0">
              <a:solidFill>
                <a:srgbClr val="C00000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l-SI" sz="2800" b="1" dirty="0">
                <a:solidFill>
                  <a:srgbClr val="C00000"/>
                </a:solidFill>
              </a:rPr>
              <a:t>fjordov (več kot dva tisoč, najdaljši 204 km).</a:t>
            </a:r>
            <a:endParaRPr lang="sl-SI" sz="2800" dirty="0">
              <a:solidFill>
                <a:srgbClr val="C00000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l-SI" sz="2800" b="1" dirty="0">
                <a:solidFill>
                  <a:srgbClr val="C00000"/>
                </a:solidFill>
              </a:rPr>
              <a:t>obale 26,5 tisoč km</a:t>
            </a:r>
            <a:endParaRPr lang="sl-SI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52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50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6201" y="-1"/>
            <a:ext cx="9170201" cy="6877651"/>
          </a:xfrm>
        </p:spPr>
      </p:pic>
    </p:spTree>
    <p:extLst>
      <p:ext uri="{BB962C8B-B14F-4D97-AF65-F5344CB8AC3E}">
        <p14:creationId xmlns:p14="http://schemas.microsoft.com/office/powerpoint/2010/main" val="24534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51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-108520" y="0"/>
            <a:ext cx="9276522" cy="6957392"/>
          </a:xfrm>
        </p:spPr>
      </p:pic>
    </p:spTree>
    <p:extLst>
      <p:ext uri="{BB962C8B-B14F-4D97-AF65-F5344CB8AC3E}">
        <p14:creationId xmlns:p14="http://schemas.microsoft.com/office/powerpoint/2010/main" val="24534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52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0872"/>
            <a:ext cx="9171828" cy="6878871"/>
          </a:xfrm>
        </p:spPr>
      </p:pic>
    </p:spTree>
    <p:extLst>
      <p:ext uri="{BB962C8B-B14F-4D97-AF65-F5344CB8AC3E}">
        <p14:creationId xmlns:p14="http://schemas.microsoft.com/office/powerpoint/2010/main" val="24534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53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" b="120"/>
          <a:stretch>
            <a:fillRect/>
          </a:stretch>
        </p:blipFill>
        <p:spPr>
          <a:xfrm>
            <a:off x="1763688" y="-38150"/>
            <a:ext cx="5184576" cy="6896150"/>
          </a:xfrm>
        </p:spPr>
      </p:pic>
    </p:spTree>
    <p:extLst>
      <p:ext uri="{BB962C8B-B14F-4D97-AF65-F5344CB8AC3E}">
        <p14:creationId xmlns:p14="http://schemas.microsoft.com/office/powerpoint/2010/main" val="30590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54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9890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55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390"/>
            <a:ext cx="9252520" cy="6939390"/>
          </a:xfrm>
        </p:spPr>
      </p:pic>
    </p:spTree>
    <p:extLst>
      <p:ext uri="{BB962C8B-B14F-4D97-AF65-F5344CB8AC3E}">
        <p14:creationId xmlns:p14="http://schemas.microsoft.com/office/powerpoint/2010/main" val="200086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56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-114762" y="0"/>
            <a:ext cx="9250200" cy="6937650"/>
          </a:xfrm>
        </p:spPr>
      </p:pic>
    </p:spTree>
    <p:extLst>
      <p:ext uri="{BB962C8B-B14F-4D97-AF65-F5344CB8AC3E}">
        <p14:creationId xmlns:p14="http://schemas.microsoft.com/office/powerpoint/2010/main" val="200086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57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7693" y="-171400"/>
            <a:ext cx="9261693" cy="6946270"/>
          </a:xfrm>
        </p:spPr>
      </p:pic>
    </p:spTree>
    <p:extLst>
      <p:ext uri="{BB962C8B-B14F-4D97-AF65-F5344CB8AC3E}">
        <p14:creationId xmlns:p14="http://schemas.microsoft.com/office/powerpoint/2010/main" val="200086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58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8520" y="21837"/>
            <a:ext cx="9252520" cy="6939390"/>
          </a:xfrm>
        </p:spPr>
      </p:pic>
    </p:spTree>
    <p:extLst>
      <p:ext uri="{BB962C8B-B14F-4D97-AF65-F5344CB8AC3E}">
        <p14:creationId xmlns:p14="http://schemas.microsoft.com/office/powerpoint/2010/main" val="200086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59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8520" y="-38566"/>
            <a:ext cx="9165683" cy="6874262"/>
          </a:xfrm>
        </p:spPr>
      </p:pic>
    </p:spTree>
    <p:extLst>
      <p:ext uri="{BB962C8B-B14F-4D97-AF65-F5344CB8AC3E}">
        <p14:creationId xmlns:p14="http://schemas.microsoft.com/office/powerpoint/2010/main" val="200086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datuma 9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A22DEA5-33C4-44A7-BAD0-B288EE24C2AD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11" name="Ograda noge 1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sp>
        <p:nvSpPr>
          <p:cNvPr id="12" name="Ograda številke diapozitiva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6</a:t>
            </a:fld>
            <a:endParaRPr kumimoji="0" lang="sl-SI"/>
          </a:p>
        </p:txBody>
      </p:sp>
      <p:sp>
        <p:nvSpPr>
          <p:cNvPr id="3" name="Pravokotnik 2"/>
          <p:cNvSpPr/>
          <p:nvPr/>
        </p:nvSpPr>
        <p:spPr>
          <a:xfrm>
            <a:off x="107504" y="188640"/>
            <a:ext cx="885698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l-SI" sz="2800" b="1" dirty="0" smtClean="0">
                <a:solidFill>
                  <a:srgbClr val="FF0000"/>
                </a:solidFill>
              </a:rPr>
              <a:t>200 naravnih </a:t>
            </a:r>
            <a:r>
              <a:rPr lang="sl-SI" sz="2800" b="1" dirty="0">
                <a:solidFill>
                  <a:srgbClr val="FF0000"/>
                </a:solidFill>
              </a:rPr>
              <a:t>parkov, nekateri tudi v velikosti SLO.</a:t>
            </a:r>
            <a:endParaRPr lang="sl-SI" sz="2800" dirty="0">
              <a:solidFill>
                <a:srgbClr val="FF0000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l-SI" sz="2800" b="1" dirty="0">
                <a:solidFill>
                  <a:srgbClr val="FF0000"/>
                </a:solidFill>
              </a:rPr>
              <a:t>ozkih cest s predori (krožišča v predorih)</a:t>
            </a:r>
            <a:endParaRPr lang="sl-SI" sz="2800" dirty="0">
              <a:solidFill>
                <a:srgbClr val="FF0000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l-SI" sz="2800" b="1" dirty="0">
                <a:solidFill>
                  <a:srgbClr val="FF0000"/>
                </a:solidFill>
              </a:rPr>
              <a:t>avtocest skoraj ni, le iz OSLA v tri smeri vsaka po okoli 50 km.</a:t>
            </a:r>
            <a:endParaRPr lang="sl-SI" sz="2800" dirty="0">
              <a:solidFill>
                <a:srgbClr val="FF0000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l-SI" sz="2800" b="1" dirty="0">
                <a:solidFill>
                  <a:srgbClr val="FF0000"/>
                </a:solidFill>
              </a:rPr>
              <a:t>gozdov (60% je gozd)</a:t>
            </a:r>
            <a:endParaRPr lang="sl-SI" sz="2800" dirty="0">
              <a:solidFill>
                <a:srgbClr val="FF0000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l-SI" sz="2800" b="1" dirty="0">
                <a:solidFill>
                  <a:srgbClr val="FF0000"/>
                </a:solidFill>
              </a:rPr>
              <a:t>običajno imajo zajtrk in nato 16-18 ure kosilo (krompir najpomembnejša jed, malo zahajajo na hrano v gostilne.</a:t>
            </a:r>
            <a:endParaRPr lang="sl-SI" sz="2800" dirty="0">
              <a:solidFill>
                <a:srgbClr val="FF0000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l-SI" sz="2800" b="1" dirty="0">
                <a:solidFill>
                  <a:srgbClr val="FF0000"/>
                </a:solidFill>
              </a:rPr>
              <a:t>med II. svetovno vojno se je predala NEMČIJI (o tem se danes neradi pogovarjajo), imeli so tudi odporniško gibanje</a:t>
            </a:r>
            <a:endParaRPr lang="sl-SI" sz="2800" dirty="0">
              <a:solidFill>
                <a:srgbClr val="FF0000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l-SI" sz="2800" b="1" dirty="0">
                <a:solidFill>
                  <a:srgbClr val="FF0000"/>
                </a:solidFill>
              </a:rPr>
              <a:t>Kruti VIKINGI in gozdni škrati TROL, ki prinašajo veselje v hiše. V hiši morajo biti v višini pogleda</a:t>
            </a:r>
            <a:r>
              <a:rPr lang="sl-SI" sz="2800" b="1" dirty="0" smtClean="0">
                <a:solidFill>
                  <a:srgbClr val="FF0000"/>
                </a:solidFill>
              </a:rPr>
              <a:t>.</a:t>
            </a:r>
            <a:endParaRPr lang="sl-SI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52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60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8818"/>
            <a:ext cx="9122924" cy="6842193"/>
          </a:xfrm>
        </p:spPr>
      </p:pic>
    </p:spTree>
    <p:extLst>
      <p:ext uri="{BB962C8B-B14F-4D97-AF65-F5344CB8AC3E}">
        <p14:creationId xmlns:p14="http://schemas.microsoft.com/office/powerpoint/2010/main" val="200086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61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13" y="7729"/>
            <a:ext cx="9258584" cy="6943938"/>
          </a:xfrm>
        </p:spPr>
      </p:pic>
    </p:spTree>
    <p:extLst>
      <p:ext uri="{BB962C8B-B14F-4D97-AF65-F5344CB8AC3E}">
        <p14:creationId xmlns:p14="http://schemas.microsoft.com/office/powerpoint/2010/main" val="22573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62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9" y="-99392"/>
            <a:ext cx="9276523" cy="6957392"/>
          </a:xfrm>
        </p:spPr>
      </p:pic>
    </p:spTree>
    <p:extLst>
      <p:ext uri="{BB962C8B-B14F-4D97-AF65-F5344CB8AC3E}">
        <p14:creationId xmlns:p14="http://schemas.microsoft.com/office/powerpoint/2010/main" val="200086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971600" y="620688"/>
            <a:ext cx="76328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sl-SI" sz="4800" b="1" dirty="0" smtClean="0">
              <a:solidFill>
                <a:schemeClr val="bg1"/>
              </a:solidFill>
            </a:endParaRPr>
          </a:p>
          <a:p>
            <a:pPr lvl="0" algn="ctr"/>
            <a:r>
              <a:rPr lang="sl-SI" sz="4800" b="1" dirty="0" smtClean="0">
                <a:solidFill>
                  <a:schemeClr val="bg1"/>
                </a:solidFill>
              </a:rPr>
              <a:t>5. DAN</a:t>
            </a:r>
            <a:r>
              <a:rPr lang="sl-SI" sz="4800" dirty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sl-SI" sz="4800" b="1" dirty="0">
                <a:solidFill>
                  <a:schemeClr val="bg1"/>
                </a:solidFill>
              </a:rPr>
              <a:t>BERGEN - SLAPOVI VORINGFOSS - HARDANGERVIDDA - OSLO  nočitev</a:t>
            </a:r>
            <a:endParaRPr lang="sl-SI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94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64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-7246" y="-1"/>
            <a:ext cx="9151246" cy="6863435"/>
          </a:xfrm>
        </p:spPr>
      </p:pic>
    </p:spTree>
    <p:extLst>
      <p:ext uri="{BB962C8B-B14F-4D97-AF65-F5344CB8AC3E}">
        <p14:creationId xmlns:p14="http://schemas.microsoft.com/office/powerpoint/2010/main" val="200086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65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0" y="-99392"/>
            <a:ext cx="9276522" cy="6957392"/>
          </a:xfrm>
        </p:spPr>
      </p:pic>
    </p:spTree>
    <p:extLst>
      <p:ext uri="{BB962C8B-B14F-4D97-AF65-F5344CB8AC3E}">
        <p14:creationId xmlns:p14="http://schemas.microsoft.com/office/powerpoint/2010/main" val="200086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66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1739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67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68" y="8195"/>
            <a:ext cx="9429712" cy="7072284"/>
          </a:xfrm>
        </p:spPr>
      </p:pic>
    </p:spTree>
    <p:extLst>
      <p:ext uri="{BB962C8B-B14F-4D97-AF65-F5344CB8AC3E}">
        <p14:creationId xmlns:p14="http://schemas.microsoft.com/office/powerpoint/2010/main" val="267838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68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7838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69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8" name="Ograda slike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3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7838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datuma 9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A22DEA5-33C4-44A7-BAD0-B288EE24C2AD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11" name="Ograda noge 1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sp>
        <p:nvSpPr>
          <p:cNvPr id="12" name="Ograda številke diapozitiva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7</a:t>
            </a:fld>
            <a:endParaRPr kumimoji="0" lang="sl-SI"/>
          </a:p>
        </p:txBody>
      </p:sp>
      <p:sp>
        <p:nvSpPr>
          <p:cNvPr id="3" name="Pravokotnik 2"/>
          <p:cNvSpPr/>
          <p:nvPr/>
        </p:nvSpPr>
        <p:spPr>
          <a:xfrm>
            <a:off x="539552" y="548680"/>
            <a:ext cx="860444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b="1" dirty="0">
                <a:solidFill>
                  <a:srgbClr val="FF0000"/>
                </a:solidFill>
              </a:rPr>
              <a:t>mesečni davek za psa 70 €.</a:t>
            </a:r>
            <a:endParaRPr lang="sl-SI" sz="2800" dirty="0">
              <a:solidFill>
                <a:srgbClr val="FF0000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l-SI" sz="2800" b="1" dirty="0" smtClean="0">
                <a:solidFill>
                  <a:srgbClr val="FF0000"/>
                </a:solidFill>
              </a:rPr>
              <a:t>osnovna </a:t>
            </a:r>
            <a:r>
              <a:rPr lang="sl-SI" sz="2800" b="1" dirty="0">
                <a:solidFill>
                  <a:srgbClr val="FF0000"/>
                </a:solidFill>
              </a:rPr>
              <a:t>šola 10 let, vsako leto 1.000 € za obšolske aktivnosti, večja popravila in čiščenja šol delajo starši in učitelji.</a:t>
            </a:r>
            <a:endParaRPr lang="sl-SI" sz="2800" dirty="0">
              <a:solidFill>
                <a:srgbClr val="FF0000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l-SI" sz="2800" b="1" dirty="0">
                <a:solidFill>
                  <a:srgbClr val="FF0000"/>
                </a:solidFill>
              </a:rPr>
              <a:t>študent dobi posojilo in ga mora po štirih letih in pol začeti vračati.</a:t>
            </a:r>
            <a:endParaRPr lang="sl-SI" sz="2800" dirty="0">
              <a:solidFill>
                <a:srgbClr val="FF0000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l-SI" sz="2800" b="1" dirty="0">
                <a:solidFill>
                  <a:srgbClr val="FF0000"/>
                </a:solidFill>
              </a:rPr>
              <a:t>otroci se s polnoletnostjo osamosvojijo.</a:t>
            </a:r>
            <a:endParaRPr lang="sl-SI" sz="2800" dirty="0">
              <a:solidFill>
                <a:srgbClr val="FF0000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l-SI" sz="2800" b="1" dirty="0">
                <a:solidFill>
                  <a:srgbClr val="FF0000"/>
                </a:solidFill>
              </a:rPr>
              <a:t>turistični čas JUN-SEP in NOV-FEB sama </a:t>
            </a:r>
            <a:r>
              <a:rPr lang="sl-SI" sz="2800" b="1" dirty="0" err="1">
                <a:solidFill>
                  <a:srgbClr val="FF0000"/>
                </a:solidFill>
              </a:rPr>
              <a:t>noć</a:t>
            </a:r>
            <a:endParaRPr lang="sl-SI" sz="2800" dirty="0">
              <a:solidFill>
                <a:srgbClr val="FF0000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l-SI" sz="2800" b="1" dirty="0">
                <a:solidFill>
                  <a:srgbClr val="FF0000"/>
                </a:solidFill>
              </a:rPr>
              <a:t>različne vrste rastli, od živali LOS, JELEN (oštevilčeni, na asfaltu se grejejo), MEDVED, VOLK, SRNE, ZAJCI, v morju LOSOS (polenovka, trs), KIT (prosti lov), NJORK (morska papiga), komarjev in kač ni.</a:t>
            </a:r>
            <a:endParaRPr lang="sl-SI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78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70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7838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611560" y="620688"/>
            <a:ext cx="77768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sl-SI" sz="4800" b="1" dirty="0" smtClean="0">
              <a:solidFill>
                <a:schemeClr val="bg1"/>
              </a:solidFill>
            </a:endParaRPr>
          </a:p>
          <a:p>
            <a:pPr lvl="0" algn="ctr"/>
            <a:r>
              <a:rPr lang="sl-SI" sz="4800" b="1" dirty="0" smtClean="0">
                <a:solidFill>
                  <a:schemeClr val="bg1"/>
                </a:solidFill>
              </a:rPr>
              <a:t>6. DAN</a:t>
            </a:r>
            <a:r>
              <a:rPr lang="sl-SI" sz="4800" dirty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sl-SI" sz="4800" b="1" dirty="0">
                <a:solidFill>
                  <a:schemeClr val="bg1"/>
                </a:solidFill>
              </a:rPr>
              <a:t>OSLO z ogledom znamenitosti - SLOVENIJA </a:t>
            </a:r>
            <a:endParaRPr lang="sl-SI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9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72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8520" y="0"/>
            <a:ext cx="9252520" cy="6939390"/>
          </a:xfrm>
        </p:spPr>
      </p:pic>
    </p:spTree>
    <p:extLst>
      <p:ext uri="{BB962C8B-B14F-4D97-AF65-F5344CB8AC3E}">
        <p14:creationId xmlns:p14="http://schemas.microsoft.com/office/powerpoint/2010/main" val="267838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73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7838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74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0086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75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0865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76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964" y="-99392"/>
            <a:ext cx="9276522" cy="6957392"/>
          </a:xfrm>
        </p:spPr>
      </p:pic>
    </p:spTree>
    <p:extLst>
      <p:ext uri="{BB962C8B-B14F-4D97-AF65-F5344CB8AC3E}">
        <p14:creationId xmlns:p14="http://schemas.microsoft.com/office/powerpoint/2010/main" val="17880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77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89" y="-29096"/>
            <a:ext cx="9154189" cy="6865642"/>
          </a:xfrm>
        </p:spPr>
      </p:pic>
    </p:spTree>
    <p:extLst>
      <p:ext uri="{BB962C8B-B14F-4D97-AF65-F5344CB8AC3E}">
        <p14:creationId xmlns:p14="http://schemas.microsoft.com/office/powerpoint/2010/main" val="17880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78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2382"/>
            <a:ext cx="9081325" cy="6810994"/>
          </a:xfrm>
        </p:spPr>
      </p:pic>
    </p:spTree>
    <p:extLst>
      <p:ext uri="{BB962C8B-B14F-4D97-AF65-F5344CB8AC3E}">
        <p14:creationId xmlns:p14="http://schemas.microsoft.com/office/powerpoint/2010/main" val="17880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79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-104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880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683568" y="620688"/>
            <a:ext cx="777686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l-SI" sz="5400" b="1" dirty="0" smtClean="0">
                <a:solidFill>
                  <a:schemeClr val="bg1"/>
                </a:solidFill>
              </a:rPr>
              <a:t>1. DAN</a:t>
            </a:r>
            <a:r>
              <a:rPr lang="sl-SI" sz="5400" dirty="0"/>
              <a:t> </a:t>
            </a:r>
          </a:p>
          <a:p>
            <a:pPr algn="ctr"/>
            <a:r>
              <a:rPr lang="sl-SI" sz="4800" b="1" dirty="0">
                <a:solidFill>
                  <a:schemeClr val="bg1"/>
                </a:solidFill>
              </a:rPr>
              <a:t>SLOVENIJA - OSLO - LILLEHAMMER - DOLINA GUDBRANDSDALEN - VINSTRA na smučišču KJEFELD in tu nočitev</a:t>
            </a:r>
            <a:endParaRPr lang="sl-SI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07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80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77" y="23852"/>
            <a:ext cx="9112196" cy="6834147"/>
          </a:xfrm>
        </p:spPr>
      </p:pic>
    </p:spTree>
    <p:extLst>
      <p:ext uri="{BB962C8B-B14F-4D97-AF65-F5344CB8AC3E}">
        <p14:creationId xmlns:p14="http://schemas.microsoft.com/office/powerpoint/2010/main" val="17880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81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880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82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" b="120"/>
          <a:stretch>
            <a:fillRect/>
          </a:stretch>
        </p:blipFill>
        <p:spPr>
          <a:xfrm>
            <a:off x="1619672" y="20852"/>
            <a:ext cx="5140218" cy="6837148"/>
          </a:xfrm>
        </p:spPr>
      </p:pic>
    </p:spTree>
    <p:extLst>
      <p:ext uri="{BB962C8B-B14F-4D97-AF65-F5344CB8AC3E}">
        <p14:creationId xmlns:p14="http://schemas.microsoft.com/office/powerpoint/2010/main" val="182137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83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8520" y="23620"/>
            <a:ext cx="9252520" cy="6939390"/>
          </a:xfrm>
        </p:spPr>
      </p:pic>
    </p:spTree>
    <p:extLst>
      <p:ext uri="{BB962C8B-B14F-4D97-AF65-F5344CB8AC3E}">
        <p14:creationId xmlns:p14="http://schemas.microsoft.com/office/powerpoint/2010/main" val="17880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84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8" name="Ograda slike 7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19742"/>
            <a:ext cx="9117677" cy="6838258"/>
          </a:xfrm>
        </p:spPr>
      </p:pic>
    </p:spTree>
    <p:extLst>
      <p:ext uri="{BB962C8B-B14F-4D97-AF65-F5344CB8AC3E}">
        <p14:creationId xmlns:p14="http://schemas.microsoft.com/office/powerpoint/2010/main" val="17880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85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3" y="0"/>
            <a:ext cx="9101991" cy="6826494"/>
          </a:xfrm>
        </p:spPr>
      </p:pic>
    </p:spTree>
    <p:extLst>
      <p:ext uri="{BB962C8B-B14F-4D97-AF65-F5344CB8AC3E}">
        <p14:creationId xmlns:p14="http://schemas.microsoft.com/office/powerpoint/2010/main" val="17880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86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" b="120"/>
          <a:stretch>
            <a:fillRect/>
          </a:stretch>
        </p:blipFill>
        <p:spPr>
          <a:xfrm>
            <a:off x="1403648" y="14009"/>
            <a:ext cx="5160737" cy="6864442"/>
          </a:xfrm>
        </p:spPr>
      </p:pic>
    </p:spTree>
    <p:extLst>
      <p:ext uri="{BB962C8B-B14F-4D97-AF65-F5344CB8AC3E}">
        <p14:creationId xmlns:p14="http://schemas.microsoft.com/office/powerpoint/2010/main" val="331657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87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0528" y="-16262"/>
            <a:ext cx="9324528" cy="6993396"/>
          </a:xfrm>
        </p:spPr>
      </p:pic>
    </p:spTree>
    <p:extLst>
      <p:ext uri="{BB962C8B-B14F-4D97-AF65-F5344CB8AC3E}">
        <p14:creationId xmlns:p14="http://schemas.microsoft.com/office/powerpoint/2010/main" val="17880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88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" b="120"/>
          <a:stretch>
            <a:fillRect/>
          </a:stretch>
        </p:blipFill>
        <p:spPr>
          <a:xfrm>
            <a:off x="419375" y="41681"/>
            <a:ext cx="5088729" cy="6768662"/>
          </a:xfrm>
        </p:spPr>
      </p:pic>
    </p:spTree>
    <p:extLst>
      <p:ext uri="{BB962C8B-B14F-4D97-AF65-F5344CB8AC3E}">
        <p14:creationId xmlns:p14="http://schemas.microsoft.com/office/powerpoint/2010/main" val="271612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89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8" name="Ograda slike 7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0528" y="-86354"/>
            <a:ext cx="9261693" cy="6946270"/>
          </a:xfrm>
        </p:spPr>
      </p:pic>
    </p:spTree>
    <p:extLst>
      <p:ext uri="{BB962C8B-B14F-4D97-AF65-F5344CB8AC3E}">
        <p14:creationId xmlns:p14="http://schemas.microsoft.com/office/powerpoint/2010/main" val="22573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grada slike 10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9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  <p:extLst>
      <p:ext uri="{BB962C8B-B14F-4D97-AF65-F5344CB8AC3E}">
        <p14:creationId xmlns:p14="http://schemas.microsoft.com/office/powerpoint/2010/main" val="146728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besedila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24.4.2016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90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3850"/>
            <a:ext cx="9131641" cy="6848730"/>
          </a:xfrm>
        </p:spPr>
      </p:pic>
    </p:spTree>
    <p:extLst>
      <p:ext uri="{BB962C8B-B14F-4D97-AF65-F5344CB8AC3E}">
        <p14:creationId xmlns:p14="http://schemas.microsoft.com/office/powerpoint/2010/main" val="22573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lasični album s fotografijami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ClassicPhotoAlbum</Template>
  <TotalTime>0</TotalTime>
  <Words>969</Words>
  <Application>Microsoft Office PowerPoint</Application>
  <PresentationFormat>Diaprojekcija na zaslonu (4:3)</PresentationFormat>
  <Paragraphs>305</Paragraphs>
  <Slides>90</Slides>
  <Notes>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90</vt:i4>
      </vt:variant>
      <vt:variant>
        <vt:lpstr>Diaprojekcije po meri</vt:lpstr>
      </vt:variant>
      <vt:variant>
        <vt:i4>1</vt:i4>
      </vt:variant>
    </vt:vector>
  </HeadingPairs>
  <TitlesOfParts>
    <vt:vector size="92" baseType="lpstr">
      <vt:lpstr>Klasični album s fotografijami</vt:lpstr>
      <vt:lpstr>NORVEŠKA   od 07.07. do 12.07.2015    z agencijo PALMA  letalo in avtobus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Diaprojekcija po meri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2012-11-21T10:59:05Z</dcterms:created>
  <dcterms:modified xsi:type="dcterms:W3CDTF">2016-04-24T06:08:44Z</dcterms:modified>
</cp:coreProperties>
</file>