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93"/>
  </p:notesMasterIdLst>
  <p:sldIdLst>
    <p:sldId id="256" r:id="rId2"/>
    <p:sldId id="398" r:id="rId3"/>
    <p:sldId id="399" r:id="rId4"/>
    <p:sldId id="690" r:id="rId5"/>
    <p:sldId id="691" r:id="rId6"/>
    <p:sldId id="692" r:id="rId7"/>
    <p:sldId id="693" r:id="rId8"/>
    <p:sldId id="694" r:id="rId9"/>
    <p:sldId id="695" r:id="rId10"/>
    <p:sldId id="706" r:id="rId11"/>
    <p:sldId id="696" r:id="rId12"/>
    <p:sldId id="705" r:id="rId13"/>
    <p:sldId id="703" r:id="rId14"/>
    <p:sldId id="378" r:id="rId15"/>
    <p:sldId id="697" r:id="rId16"/>
    <p:sldId id="707" r:id="rId17"/>
    <p:sldId id="686" r:id="rId18"/>
    <p:sldId id="698" r:id="rId19"/>
    <p:sldId id="708" r:id="rId20"/>
    <p:sldId id="699" r:id="rId21"/>
    <p:sldId id="402" r:id="rId22"/>
    <p:sldId id="689" r:id="rId23"/>
    <p:sldId id="687" r:id="rId24"/>
    <p:sldId id="704" r:id="rId25"/>
    <p:sldId id="678" r:id="rId26"/>
    <p:sldId id="701" r:id="rId27"/>
    <p:sldId id="709" r:id="rId28"/>
    <p:sldId id="702" r:id="rId29"/>
    <p:sldId id="688" r:id="rId30"/>
    <p:sldId id="711" r:id="rId31"/>
    <p:sldId id="642" r:id="rId32"/>
    <p:sldId id="516" r:id="rId33"/>
    <p:sldId id="336" r:id="rId34"/>
    <p:sldId id="341" r:id="rId35"/>
    <p:sldId id="517" r:id="rId36"/>
    <p:sldId id="331" r:id="rId37"/>
    <p:sldId id="641" r:id="rId38"/>
    <p:sldId id="261" r:id="rId39"/>
    <p:sldId id="643" r:id="rId40"/>
    <p:sldId id="597" r:id="rId41"/>
    <p:sldId id="374" r:id="rId42"/>
    <p:sldId id="644" r:id="rId43"/>
    <p:sldId id="266" r:id="rId44"/>
    <p:sldId id="645" r:id="rId45"/>
    <p:sldId id="646" r:id="rId46"/>
    <p:sldId id="647" r:id="rId47"/>
    <p:sldId id="375" r:id="rId48"/>
    <p:sldId id="376" r:id="rId49"/>
    <p:sldId id="648" r:id="rId50"/>
    <p:sldId id="649" r:id="rId51"/>
    <p:sldId id="271" r:id="rId52"/>
    <p:sldId id="650" r:id="rId53"/>
    <p:sldId id="651" r:id="rId54"/>
    <p:sldId id="272" r:id="rId55"/>
    <p:sldId id="273" r:id="rId56"/>
    <p:sldId id="656" r:id="rId57"/>
    <p:sldId id="657" r:id="rId58"/>
    <p:sldId id="652" r:id="rId59"/>
    <p:sldId id="655" r:id="rId60"/>
    <p:sldId id="653" r:id="rId61"/>
    <p:sldId id="654" r:id="rId62"/>
    <p:sldId id="270" r:id="rId63"/>
    <p:sldId id="275" r:id="rId64"/>
    <p:sldId id="274" r:id="rId65"/>
    <p:sldId id="395" r:id="rId66"/>
    <p:sldId id="278" r:id="rId67"/>
    <p:sldId id="658" r:id="rId68"/>
    <p:sldId id="659" r:id="rId69"/>
    <p:sldId id="660" r:id="rId70"/>
    <p:sldId id="276" r:id="rId71"/>
    <p:sldId id="661" r:id="rId72"/>
    <p:sldId id="397" r:id="rId73"/>
    <p:sldId id="662" r:id="rId74"/>
    <p:sldId id="396" r:id="rId75"/>
    <p:sldId id="288" r:id="rId76"/>
    <p:sldId id="663" r:id="rId77"/>
    <p:sldId id="669" r:id="rId78"/>
    <p:sldId id="664" r:id="rId79"/>
    <p:sldId id="665" r:id="rId80"/>
    <p:sldId id="666" r:id="rId81"/>
    <p:sldId id="667" r:id="rId82"/>
    <p:sldId id="670" r:id="rId83"/>
    <p:sldId id="671" r:id="rId84"/>
    <p:sldId id="672" r:id="rId85"/>
    <p:sldId id="668" r:id="rId86"/>
    <p:sldId id="372" r:id="rId87"/>
    <p:sldId id="673" r:id="rId88"/>
    <p:sldId id="286" r:id="rId89"/>
    <p:sldId id="285" r:id="rId90"/>
    <p:sldId id="281" r:id="rId91"/>
    <p:sldId id="710" r:id="rId92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CA0E25-02D7-4C30-A6A1-7322B8F9E6DC}" v="3" dt="2024-08-15T09:07:59.3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94660"/>
  </p:normalViewPr>
  <p:slideViewPr>
    <p:cSldViewPr>
      <p:cViewPr varScale="1">
        <p:scale>
          <a:sx n="59" d="100"/>
          <a:sy n="59" d="100"/>
        </p:scale>
        <p:origin x="14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ranc\Documents\MD%20za%20DJ\CD%20%2007%20%20Izleti%20in%20dru&#382;enja\Petkovci\Sre&#269;anja\Statistika%20sre&#269;anj%20in%20izletov\OD%201978%20dalje\Udele&#382;be%20in%20stro&#353;ki%20od%201984%20dalj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ranc\Documents\MD%20za%20DJ\CD%20%2007%20%20Izleti%20in%20dru&#382;enja\Petkovci\Sre&#269;anja\Statistika%20sre&#269;anj\OD%201978%20dalje\Udele&#382;be%20in%20stro&#353;ki%20od%201984%20dalj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ranc\Documents\MD%20za%20DJ\CD%20%2007%20%20Izleti%20in%20dru&#382;enja\Petkovci\Sre&#269;anja\Statistika%20sre&#269;anj\OD%201978%20dalje\Udele&#382;be%20in%20stro&#353;ki%20od%201984%20dalj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>
        <c:manualLayout>
          <c:layoutTarget val="inner"/>
          <c:xMode val="edge"/>
          <c:yMode val="edge"/>
          <c:x val="4.9285851707533843E-2"/>
          <c:y val="0.18399661511039836"/>
          <c:w val="0.93115092999036431"/>
          <c:h val="0.71737167093705467"/>
        </c:manualLayout>
      </c:layout>
      <c:lineChart>
        <c:grouping val="stacked"/>
        <c:varyColors val="0"/>
        <c:ser>
          <c:idx val="0"/>
          <c:order val="0"/>
          <c:tx>
            <c:strRef>
              <c:f>'Zbir po 5 let'!$C$2</c:f>
              <c:strCache>
                <c:ptCount val="1"/>
                <c:pt idx="0">
                  <c:v>Povprečna udeležba</c:v>
                </c:pt>
              </c:strCache>
            </c:strRef>
          </c:tx>
          <c:spPr>
            <a:ln w="69850" cap="rnd">
              <a:solidFill>
                <a:schemeClr val="accent1">
                  <a:alpha val="99000"/>
                </a:schemeClr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6.592501030078286E-3"/>
                  <c:y val="-7.476635514018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36-4264-9054-885933DCE2C2}"/>
                </c:ext>
              </c:extLst>
            </c:dLbl>
            <c:dLbl>
              <c:idx val="1"/>
              <c:layout>
                <c:manualLayout>
                  <c:x val="-2.8018129377832747E-2"/>
                  <c:y val="-5.77740016992354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36-4264-9054-885933DCE2C2}"/>
                </c:ext>
              </c:extLst>
            </c:dLbl>
            <c:dLbl>
              <c:idx val="2"/>
              <c:layout>
                <c:manualLayout>
                  <c:x val="-3.6258755665430575E-2"/>
                  <c:y val="-5.77740016992353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36-4264-9054-885933DCE2C2}"/>
                </c:ext>
              </c:extLst>
            </c:dLbl>
            <c:dLbl>
              <c:idx val="3"/>
              <c:layout>
                <c:manualLayout>
                  <c:x val="-3.1314379892871856E-2"/>
                  <c:y val="-5.09770603228547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736-4264-9054-885933DCE2C2}"/>
                </c:ext>
              </c:extLst>
            </c:dLbl>
            <c:dLbl>
              <c:idx val="4"/>
              <c:layout>
                <c:manualLayout>
                  <c:x val="-2.3073753605274E-2"/>
                  <c:y val="-5.43755310110450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736-4264-9054-885933DCE2C2}"/>
                </c:ext>
              </c:extLst>
            </c:dLbl>
            <c:dLbl>
              <c:idx val="5"/>
              <c:layout>
                <c:manualLayout>
                  <c:x val="-1.6481252575195716E-2"/>
                  <c:y val="-7.476635514018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736-4264-9054-885933DCE2C2}"/>
                </c:ext>
              </c:extLst>
            </c:dLbl>
            <c:dLbl>
              <c:idx val="6"/>
              <c:layout>
                <c:manualLayout>
                  <c:x val="-2.3073753605274121E-2"/>
                  <c:y val="-6.117247238742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736-4264-9054-885933DCE2C2}"/>
                </c:ext>
              </c:extLst>
            </c:dLbl>
            <c:dLbl>
              <c:idx val="7"/>
              <c:layout>
                <c:manualLayout>
                  <c:x val="-2.9666254635352288E-2"/>
                  <c:y val="-6.117247238742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736-4264-9054-885933DCE2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'Zbir po 5 let'!$C$3:$C$10</c:f>
              <c:numCache>
                <c:formatCode>0.0</c:formatCode>
                <c:ptCount val="8"/>
                <c:pt idx="0">
                  <c:v>6</c:v>
                </c:pt>
                <c:pt idx="1">
                  <c:v>6</c:v>
                </c:pt>
                <c:pt idx="2">
                  <c:v>7.5275757575757583</c:v>
                </c:pt>
                <c:pt idx="3">
                  <c:v>8.8545454545454554</c:v>
                </c:pt>
                <c:pt idx="4">
                  <c:v>8.1666666666666661</c:v>
                </c:pt>
                <c:pt idx="5">
                  <c:v>6.4030303030303033</c:v>
                </c:pt>
                <c:pt idx="6">
                  <c:v>6.7424242424242422</c:v>
                </c:pt>
                <c:pt idx="7">
                  <c:v>7.3690476190476186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2736-4264-9054-885933DCE2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4057088"/>
        <c:axId val="1851214976"/>
      </c:lineChart>
      <c:catAx>
        <c:axId val="185405708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851214976"/>
        <c:crosses val="autoZero"/>
        <c:auto val="1"/>
        <c:lblAlgn val="ctr"/>
        <c:lblOffset val="100"/>
        <c:noMultiLvlLbl val="0"/>
      </c:catAx>
      <c:valAx>
        <c:axId val="1851214976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854057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 sz="2000" b="1" dirty="0"/>
              <a:t>Povprečni s</a:t>
            </a:r>
            <a:r>
              <a:rPr lang="en-US" sz="2000" b="1" dirty="0" err="1"/>
              <a:t>trošk</a:t>
            </a:r>
            <a:r>
              <a:rPr lang="sl-SI" sz="2000" b="1" dirty="0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par</a:t>
            </a:r>
            <a:r>
              <a:rPr lang="sl-SI" sz="2000" b="1" dirty="0"/>
              <a:t> na srečanje v letih od 1984 do 2023                                                      </a:t>
            </a:r>
            <a:r>
              <a:rPr lang="sl-SI" sz="2000" b="0" dirty="0"/>
              <a:t>(vsak prikazani znesek je povprečje petih let)</a:t>
            </a:r>
          </a:p>
          <a:p>
            <a:pPr>
              <a:defRPr b="1"/>
            </a:pPr>
            <a:r>
              <a:rPr lang="sl-SI" sz="2400" b="1" dirty="0">
                <a:solidFill>
                  <a:srgbClr val="FF0000"/>
                </a:solidFill>
              </a:rPr>
              <a:t>Povprečni strošek na par na srečanje za vseh 40 let znaša 21,75 €</a:t>
            </a:r>
          </a:p>
        </c:rich>
      </c:tx>
      <c:layout>
        <c:manualLayout>
          <c:xMode val="edge"/>
          <c:yMode val="edge"/>
          <c:x val="0.10757658871236529"/>
          <c:y val="4.38710793294241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>
        <c:manualLayout>
          <c:layoutTarget val="inner"/>
          <c:xMode val="edge"/>
          <c:yMode val="edge"/>
          <c:x val="7.6582892891813178E-2"/>
          <c:y val="0.35800515907136715"/>
          <c:w val="0.9014992988890087"/>
          <c:h val="0.57940406632317998"/>
        </c:manualLayout>
      </c:layout>
      <c:lineChart>
        <c:grouping val="stacked"/>
        <c:varyColors val="0"/>
        <c:ser>
          <c:idx val="0"/>
          <c:order val="0"/>
          <c:tx>
            <c:strRef>
              <c:f>'Zbir po 5 let'!$D$2</c:f>
              <c:strCache>
                <c:ptCount val="1"/>
                <c:pt idx="0">
                  <c:v>Strošek na par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8447488584474884E-2"/>
                  <c:y val="-0.106620808254514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D98-4399-94E5-7009759E4D17}"/>
                </c:ext>
              </c:extLst>
            </c:dLbl>
            <c:dLbl>
              <c:idx val="1"/>
              <c:layout>
                <c:manualLayout>
                  <c:x val="-3.8356164383561646E-2"/>
                  <c:y val="-6.8787618228718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D98-4399-94E5-7009759E4D17}"/>
                </c:ext>
              </c:extLst>
            </c:dLbl>
            <c:dLbl>
              <c:idx val="2"/>
              <c:layout>
                <c:manualLayout>
                  <c:x val="5.4794520547945206E-3"/>
                  <c:y val="-4.471195184866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D98-4399-94E5-7009759E4D17}"/>
                </c:ext>
              </c:extLst>
            </c:dLbl>
            <c:dLbl>
              <c:idx val="3"/>
              <c:layout>
                <c:manualLayout>
                  <c:x val="-6.6970307023009276E-17"/>
                  <c:y val="-5.84694754944110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98-4399-94E5-7009759E4D17}"/>
                </c:ext>
              </c:extLst>
            </c:dLbl>
            <c:dLbl>
              <c:idx val="4"/>
              <c:layout>
                <c:manualLayout>
                  <c:x val="-1.2785388127853948E-2"/>
                  <c:y val="-0.137575236457437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D98-4399-94E5-7009759E4D17}"/>
                </c:ext>
              </c:extLst>
            </c:dLbl>
            <c:dLbl>
              <c:idx val="5"/>
              <c:layout>
                <c:manualLayout>
                  <c:x val="-2.3744292237442923E-2"/>
                  <c:y val="-8.2545141874462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98-4399-94E5-7009759E4D17}"/>
                </c:ext>
              </c:extLst>
            </c:dLbl>
            <c:dLbl>
              <c:idx val="6"/>
              <c:layout>
                <c:manualLayout>
                  <c:x val="-2.7397260273972601E-2"/>
                  <c:y val="-0.120378331900257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D98-4399-94E5-7009759E4D17}"/>
                </c:ext>
              </c:extLst>
            </c:dLbl>
            <c:dLbl>
              <c:idx val="7"/>
              <c:layout>
                <c:manualLayout>
                  <c:x val="-3.6529680365296802E-2"/>
                  <c:y val="-9.97420464316423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D98-4399-94E5-7009759E4D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'Zbir po 5 let'!$D$3:$D$10</c:f>
              <c:numCache>
                <c:formatCode>#,##0.00\ "€"</c:formatCode>
                <c:ptCount val="8"/>
                <c:pt idx="0">
                  <c:v>10.443218157359739</c:v>
                </c:pt>
                <c:pt idx="1">
                  <c:v>19.496599999999997</c:v>
                </c:pt>
                <c:pt idx="2">
                  <c:v>20.738</c:v>
                </c:pt>
                <c:pt idx="3">
                  <c:v>20.604000000000003</c:v>
                </c:pt>
                <c:pt idx="4">
                  <c:v>19.917999999999999</c:v>
                </c:pt>
                <c:pt idx="5">
                  <c:v>24.923999999999999</c:v>
                </c:pt>
                <c:pt idx="6">
                  <c:v>26.915999999999997</c:v>
                </c:pt>
                <c:pt idx="7">
                  <c:v>30.927999999999997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FD98-4399-94E5-7009759E4D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25546223"/>
        <c:axId val="1764328367"/>
      </c:lineChart>
      <c:catAx>
        <c:axId val="1025546223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764328367"/>
        <c:crosses val="autoZero"/>
        <c:auto val="0"/>
        <c:lblAlgn val="ctr"/>
        <c:lblOffset val="100"/>
        <c:noMultiLvlLbl val="0"/>
      </c:catAx>
      <c:valAx>
        <c:axId val="17643283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\ &quot;€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0255462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 sz="2000" b="1" dirty="0"/>
              <a:t>Petletni </a:t>
            </a:r>
            <a:r>
              <a:rPr lang="sl-SI" sz="2000" b="1" baseline="0" dirty="0"/>
              <a:t>skupni s</a:t>
            </a:r>
            <a:r>
              <a:rPr lang="en-US" sz="2000" b="1" dirty="0" err="1"/>
              <a:t>troš</a:t>
            </a:r>
            <a:r>
              <a:rPr lang="sl-SI" sz="2000" b="1" dirty="0"/>
              <a:t>ki</a:t>
            </a:r>
            <a:r>
              <a:rPr lang="en-US" sz="2000" b="1" dirty="0"/>
              <a:t> </a:t>
            </a:r>
            <a:r>
              <a:rPr lang="sl-SI" sz="2000" b="1" dirty="0"/>
              <a:t>srečanj v letih od 1984 do 2023                                                         </a:t>
            </a:r>
            <a:r>
              <a:rPr lang="sl-SI" sz="2000" b="0" dirty="0"/>
              <a:t>(vsak prikazani znesek je</a:t>
            </a:r>
            <a:r>
              <a:rPr lang="sl-SI" sz="2000" b="0" baseline="0" dirty="0"/>
              <a:t> seštevek petih </a:t>
            </a:r>
            <a:r>
              <a:rPr lang="sl-SI" sz="2000" b="0" dirty="0"/>
              <a:t>let)</a:t>
            </a:r>
          </a:p>
          <a:p>
            <a:pPr>
              <a:defRPr b="1"/>
            </a:pPr>
            <a:r>
              <a:rPr lang="sl-SI" sz="2400" b="1" dirty="0">
                <a:solidFill>
                  <a:srgbClr val="FF0000"/>
                </a:solidFill>
              </a:rPr>
              <a:t>DOSEDANJI SKUPNI STROŠKI ZNAŠAJO 34.790,56 €</a:t>
            </a:r>
            <a:endParaRPr lang="en-US" sz="2400" b="1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17094785565597406"/>
          <c:y val="1.7196899899960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>
        <c:manualLayout>
          <c:layoutTarget val="inner"/>
          <c:xMode val="edge"/>
          <c:yMode val="edge"/>
          <c:x val="9.2957925309886197E-2"/>
          <c:y val="0.27575480119067225"/>
          <c:w val="0.90594555786985387"/>
          <c:h val="0.63413931019158787"/>
        </c:manualLayout>
      </c:layout>
      <c:lineChart>
        <c:grouping val="stacked"/>
        <c:varyColors val="0"/>
        <c:ser>
          <c:idx val="0"/>
          <c:order val="0"/>
          <c:tx>
            <c:strRef>
              <c:f>'Zbir po 5 let'!$E$2</c:f>
              <c:strCache>
                <c:ptCount val="1"/>
                <c:pt idx="0">
                  <c:v>SKUPNI STROŠEK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3.8534467225396989E-2"/>
                  <c:y val="2.02723324483741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2D3-4665-AD3F-83B048B559E9}"/>
                </c:ext>
              </c:extLst>
            </c:dLbl>
            <c:dLbl>
              <c:idx val="1"/>
              <c:layout>
                <c:manualLayout>
                  <c:x val="-0.13042435060903604"/>
                  <c:y val="-7.29803968141470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2D3-4665-AD3F-83B048B559E9}"/>
                </c:ext>
              </c:extLst>
            </c:dLbl>
            <c:dLbl>
              <c:idx val="2"/>
              <c:layout>
                <c:manualLayout>
                  <c:x val="0"/>
                  <c:y val="4.66263646312606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2D3-4665-AD3F-83B048B559E9}"/>
                </c:ext>
              </c:extLst>
            </c:dLbl>
            <c:dLbl>
              <c:idx val="3"/>
              <c:layout>
                <c:manualLayout>
                  <c:x val="-0.16351031024564031"/>
                  <c:y val="-4.30486970157850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2D3-4665-AD3F-83B048B559E9}"/>
                </c:ext>
              </c:extLst>
            </c:dLbl>
            <c:dLbl>
              <c:idx val="4"/>
              <c:layout>
                <c:manualLayout>
                  <c:x val="-5.679947792915644E-2"/>
                  <c:y val="6.60761511811586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2D3-4665-AD3F-83B048B559E9}"/>
                </c:ext>
              </c:extLst>
            </c:dLbl>
            <c:dLbl>
              <c:idx val="5"/>
              <c:layout>
                <c:manualLayout>
                  <c:x val="-8.5364347938931148E-2"/>
                  <c:y val="-8.2891013386762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2D3-4665-AD3F-83B048B559E9}"/>
                </c:ext>
              </c:extLst>
            </c:dLbl>
            <c:dLbl>
              <c:idx val="6"/>
              <c:layout>
                <c:manualLayout>
                  <c:x val="-3.0526836887404669E-2"/>
                  <c:y val="8.1496851563108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2D3-4665-AD3F-83B048B559E9}"/>
                </c:ext>
              </c:extLst>
            </c:dLbl>
            <c:dLbl>
              <c:idx val="7"/>
              <c:layout>
                <c:manualLayout>
                  <c:x val="-2.2988505747126558E-2"/>
                  <c:y val="-7.91057395398164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2D3-4665-AD3F-83B048B559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'Zbir po 5 let'!$E$3:$E$10</c:f>
              <c:numCache>
                <c:formatCode>#,##0.00\ "€"</c:formatCode>
                <c:ptCount val="8"/>
                <c:pt idx="0">
                  <c:v>1557.5</c:v>
                </c:pt>
                <c:pt idx="1">
                  <c:v>2888.6</c:v>
                </c:pt>
                <c:pt idx="2">
                  <c:v>4161.5600000000004</c:v>
                </c:pt>
                <c:pt idx="3">
                  <c:v>5489.9100000000008</c:v>
                </c:pt>
                <c:pt idx="4">
                  <c:v>4846.7</c:v>
                </c:pt>
                <c:pt idx="5">
                  <c:v>4693.25</c:v>
                </c:pt>
                <c:pt idx="6">
                  <c:v>5441.9599999999991</c:v>
                </c:pt>
                <c:pt idx="7">
                  <c:v>5711.1100000000006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2D3-4665-AD3F-83B048B559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25546223"/>
        <c:axId val="1764328367"/>
      </c:lineChart>
      <c:catAx>
        <c:axId val="1025546223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764328367"/>
        <c:crosses val="autoZero"/>
        <c:auto val="0"/>
        <c:lblAlgn val="ctr"/>
        <c:lblOffset val="100"/>
        <c:noMultiLvlLbl val="0"/>
      </c:catAx>
      <c:valAx>
        <c:axId val="17643283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\ &quot;€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0255462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9519E9-D9AF-444B-BFA4-4A7A5138301F}" type="datetimeFigureOut">
              <a:rPr lang="sl-SI" smtClean="0"/>
              <a:t>4. 11. 2024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EEC8E-93AC-413D-ABDA-621C3DE97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30711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B83B605-53D6-473E-8381-7453D34B34D6}" type="datetime1">
              <a:rPr lang="sl-SI" smtClean="0"/>
              <a:t>4. 11. 2024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glave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sl-SI"/>
              <a:t>PETKOVCI ŽE VEČ KOT 30 LET</a:t>
            </a:r>
          </a:p>
        </p:txBody>
      </p:sp>
    </p:spTree>
    <p:extLst>
      <p:ext uri="{BB962C8B-B14F-4D97-AF65-F5344CB8AC3E}">
        <p14:creationId xmlns:p14="http://schemas.microsoft.com/office/powerpoint/2010/main" val="2459702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B83B605-53D6-473E-8381-7453D34B34D6}" type="datetime1">
              <a:rPr lang="sl-SI" smtClean="0"/>
              <a:t>4. 11. 2024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glave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sl-SI"/>
              <a:t>PETKOVCI ŽE VEČ KOT 30 LET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B83B605-53D6-473E-8381-7453D34B34D6}" type="datetime1">
              <a:rPr lang="sl-SI" smtClean="0"/>
              <a:t>4. 11. 2024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glave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sl-SI"/>
              <a:t>PETKOVCI ŽE VEČ KOT 30 LET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45B58983-A046-42C6-8630-22EB0E34398A}" type="datetime1">
              <a:rPr lang="sl-SI" smtClean="0"/>
              <a:t>4. 11. 2024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glave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sl-SI"/>
              <a:t>PETKOVCI ŽE VEČ KOT 30 LET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4B8C61E-0390-4FA8-8EE0-7CA490C70A26}" type="datetime1">
              <a:rPr lang="sl-SI" smtClean="0"/>
              <a:t>4. 11. 2024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glave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sl-SI"/>
              <a:t>PETKOVCI ŽE VEČ KOT 30 LET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4B8C61E-0390-4FA8-8EE0-7CA490C70A26}" type="datetime1">
              <a:rPr lang="sl-SI" smtClean="0"/>
              <a:t>4. 11. 2024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glave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sl-SI"/>
              <a:t>PETKOVCI ŽE VEČ KOT 30 LET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4B8C61E-0390-4FA8-8EE0-7CA490C70A26}" type="datetime1">
              <a:rPr lang="sl-SI" smtClean="0"/>
              <a:t>4. 11. 2024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glave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sl-SI"/>
              <a:t>PETKOVCI ŽE VEČ KOT 30 LET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EEC8E-93AC-413D-ABDA-621C3DE974E3}" type="slidenum">
              <a:rPr lang="sl-SI" smtClean="0"/>
              <a:t>62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0895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35CD-0437-405C-A51A-6B705AA1D795}" type="datetimeFigureOut">
              <a:rPr lang="sl-SI" smtClean="0"/>
              <a:t>4. 11. 2024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19A6-46DD-4198-9192-B347F634512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59997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35CD-0437-405C-A51A-6B705AA1D795}" type="datetimeFigureOut">
              <a:rPr lang="sl-SI" smtClean="0"/>
              <a:t>4. 11. 2024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19A6-46DD-4198-9192-B347F634512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454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35CD-0437-405C-A51A-6B705AA1D795}" type="datetimeFigureOut">
              <a:rPr lang="sl-SI" smtClean="0"/>
              <a:t>4. 11. 2024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19A6-46DD-4198-9192-B347F634512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85595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Pokončno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4. 11. 2024</a:t>
            </a:fld>
            <a:endParaRPr kumimoji="0" lang="sl-SI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</p:spTree>
    <p:extLst>
      <p:ext uri="{BB962C8B-B14F-4D97-AF65-F5344CB8AC3E}">
        <p14:creationId xmlns:p14="http://schemas.microsoft.com/office/powerpoint/2010/main" val="393271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dsek albu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 eaLnBrk="1" latinLnBrk="0" hangingPunct="1">
              <a:defRPr kumimoji="0" lang="sl-SI" baseline="0"/>
            </a:lvl1pPr>
            <a:extLst/>
          </a:lstStyle>
          <a:p>
            <a:r>
              <a:rPr kumimoji="0" lang="sl-SI"/>
              <a:t>Kliknite, če želite dodati naslov odseka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sl-SI" sz="1800"/>
            </a:lvl1pPr>
            <a:extLst/>
          </a:lstStyle>
          <a:p>
            <a:pPr lvl="0"/>
            <a:r>
              <a:rPr kumimoji="0" lang="sl-SI"/>
              <a:t>Kliknite, če želite dodati podnaslov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sl-SI"/>
              <a:t>Kliknite ikono, če želite dodati sliko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B27C3EB-BFED-41E6-BDDE-D65959A20292}" type="datetime1">
              <a:rPr kumimoji="0" lang="sl-SI" sz="1200" smtClean="0">
                <a:solidFill>
                  <a:schemeClr val="tx2"/>
                </a:solidFill>
              </a:rPr>
              <a:t>4. 11. 2024</a:t>
            </a:fld>
            <a:endParaRPr kumimoji="0" lang="sl-SI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</p:spTree>
    <p:extLst>
      <p:ext uri="{BB962C8B-B14F-4D97-AF65-F5344CB8AC3E}">
        <p14:creationId xmlns:p14="http://schemas.microsoft.com/office/powerpoint/2010/main" val="309706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35CD-0437-405C-A51A-6B705AA1D795}" type="datetimeFigureOut">
              <a:rPr lang="sl-SI" smtClean="0"/>
              <a:t>4. 11. 2024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19A6-46DD-4198-9192-B347F634512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3178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35CD-0437-405C-A51A-6B705AA1D795}" type="datetimeFigureOut">
              <a:rPr lang="sl-SI" smtClean="0"/>
              <a:t>4. 11. 2024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19A6-46DD-4198-9192-B347F634512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952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35CD-0437-405C-A51A-6B705AA1D795}" type="datetimeFigureOut">
              <a:rPr lang="sl-SI" smtClean="0"/>
              <a:t>4. 11. 2024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19A6-46DD-4198-9192-B347F634512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71385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35CD-0437-405C-A51A-6B705AA1D795}" type="datetimeFigureOut">
              <a:rPr lang="sl-SI" smtClean="0"/>
              <a:t>4. 11. 2024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19A6-46DD-4198-9192-B347F634512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14414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35CD-0437-405C-A51A-6B705AA1D795}" type="datetimeFigureOut">
              <a:rPr lang="sl-SI" smtClean="0"/>
              <a:t>4. 11. 2024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19A6-46DD-4198-9192-B347F634512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82548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35CD-0437-405C-A51A-6B705AA1D795}" type="datetimeFigureOut">
              <a:rPr lang="sl-SI" smtClean="0"/>
              <a:t>4. 11. 2024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19A6-46DD-4198-9192-B347F634512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40971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35CD-0437-405C-A51A-6B705AA1D795}" type="datetimeFigureOut">
              <a:rPr lang="sl-SI" smtClean="0"/>
              <a:t>4. 11. 2024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19A6-46DD-4198-9192-B347F634512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428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35CD-0437-405C-A51A-6B705AA1D795}" type="datetimeFigureOut">
              <a:rPr lang="sl-SI" smtClean="0"/>
              <a:t>4. 11. 2024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19A6-46DD-4198-9192-B347F634512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84555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935CD-0437-405C-A51A-6B705AA1D795}" type="datetimeFigureOut">
              <a:rPr lang="sl-SI" smtClean="0"/>
              <a:t>4. 11. 2024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119A6-46DD-4198-9192-B347F634512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4449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7" Type="http://schemas.openxmlformats.org/officeDocument/2006/relationships/slide" Target="slide5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57.xml"/><Relationship Id="rId5" Type="http://schemas.openxmlformats.org/officeDocument/2006/relationships/slide" Target="slide48.xml"/><Relationship Id="rId4" Type="http://schemas.openxmlformats.org/officeDocument/2006/relationships/slide" Target="slide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8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39552" y="620688"/>
            <a:ext cx="8064896" cy="5112568"/>
          </a:xfrm>
        </p:spPr>
        <p:txBody>
          <a:bodyPr>
            <a:normAutofit fontScale="25000" lnSpcReduction="20000"/>
          </a:bodyPr>
          <a:lstStyle/>
          <a:p>
            <a:pPr algn="ctr" fontAlgn="base"/>
            <a:endParaRPr lang="sl-SI" sz="19200" b="1" dirty="0"/>
          </a:p>
          <a:p>
            <a:pPr algn="ctr" fontAlgn="base"/>
            <a:r>
              <a:rPr lang="sl-SI" sz="32000" b="1" dirty="0"/>
              <a:t>PETKOVCI </a:t>
            </a:r>
          </a:p>
          <a:p>
            <a:pPr algn="ctr" fontAlgn="base"/>
            <a:r>
              <a:rPr lang="sl-SI" sz="32000" b="1" dirty="0"/>
              <a:t>ŽE OD LETA 1978</a:t>
            </a:r>
          </a:p>
          <a:p>
            <a:pPr algn="ctr" fontAlgn="base"/>
            <a:r>
              <a:rPr lang="sl-SI" sz="16000" b="1" dirty="0"/>
              <a:t>POLEG VSAKOMESEČNIH SREČANJ TUDI 30 IZLETOV</a:t>
            </a:r>
            <a:endParaRPr lang="sl-SI" sz="16000" dirty="0"/>
          </a:p>
        </p:txBody>
      </p:sp>
    </p:spTree>
    <p:extLst>
      <p:ext uri="{BB962C8B-B14F-4D97-AF65-F5344CB8AC3E}">
        <p14:creationId xmlns:p14="http://schemas.microsoft.com/office/powerpoint/2010/main" val="749940642"/>
      </p:ext>
    </p:extLst>
  </p:cSld>
  <p:clrMapOvr>
    <a:masterClrMapping/>
  </p:clrMapOvr>
  <p:transition spd="slow" advTm="6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539552" y="6485130"/>
            <a:ext cx="8280920" cy="306264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/>
              <a:t>SENIČNO 1991  50 letnica FRENK</a:t>
            </a:r>
          </a:p>
        </p:txBody>
      </p:sp>
      <p:pic>
        <p:nvPicPr>
          <p:cNvPr id="6" name="Označba mesta slike 5">
            <a:extLst>
              <a:ext uri="{FF2B5EF4-FFF2-40B4-BE49-F238E27FC236}">
                <a16:creationId xmlns:a16="http://schemas.microsoft.com/office/drawing/2014/main" id="{A3471D87-74D3-3E83-FD62-59D3A008065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" r="5080"/>
          <a:stretch>
            <a:fillRect/>
          </a:stretch>
        </p:blipFill>
        <p:spPr>
          <a:xfrm>
            <a:off x="539552" y="188640"/>
            <a:ext cx="8280920" cy="6210690"/>
          </a:xfrm>
        </p:spPr>
      </p:pic>
    </p:spTree>
    <p:extLst>
      <p:ext uri="{BB962C8B-B14F-4D97-AF65-F5344CB8AC3E}">
        <p14:creationId xmlns:p14="http://schemas.microsoft.com/office/powerpoint/2010/main" val="330457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2339752" y="6525344"/>
            <a:ext cx="5780856" cy="28803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sl-SI" sz="2000" b="1" dirty="0">
                <a:latin typeface="Verdana" panose="020B0604030504040204" pitchFamily="34" charset="0"/>
                <a:ea typeface="Verdana" panose="020B0604030504040204" pitchFamily="34" charset="0"/>
              </a:rPr>
              <a:t>BOHINJ 1991</a:t>
            </a:r>
          </a:p>
        </p:txBody>
      </p:sp>
      <p:pic>
        <p:nvPicPr>
          <p:cNvPr id="7" name="Označba mesta slike 6" descr="Slika, ki vsebuje besede oseba, oblačila, steklenica, moški&#10;&#10;Opis je samodejno ustvarjen">
            <a:extLst>
              <a:ext uri="{FF2B5EF4-FFF2-40B4-BE49-F238E27FC236}">
                <a16:creationId xmlns:a16="http://schemas.microsoft.com/office/drawing/2014/main" id="{CB43F720-8553-149D-58F6-C412A820694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r="4829"/>
          <a:stretch>
            <a:fillRect/>
          </a:stretch>
        </p:blipFill>
        <p:spPr>
          <a:xfrm>
            <a:off x="467544" y="324742"/>
            <a:ext cx="8147455" cy="6110591"/>
          </a:xfrm>
        </p:spPr>
      </p:pic>
    </p:spTree>
    <p:extLst>
      <p:ext uri="{BB962C8B-B14F-4D97-AF65-F5344CB8AC3E}">
        <p14:creationId xmlns:p14="http://schemas.microsoft.com/office/powerpoint/2010/main" val="64929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539552" y="6485130"/>
            <a:ext cx="8280920" cy="306264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/>
              <a:t>HERMAN 50 letnica Bohinj  1991</a:t>
            </a:r>
          </a:p>
        </p:txBody>
      </p:sp>
      <p:pic>
        <p:nvPicPr>
          <p:cNvPr id="17" name="Označba mesta slike 16" descr="Slika, ki vsebuje besede oblačila, oseba, moški, pohištvo&#10;&#10;Opis je samodejno ustvarjen">
            <a:extLst>
              <a:ext uri="{FF2B5EF4-FFF2-40B4-BE49-F238E27FC236}">
                <a16:creationId xmlns:a16="http://schemas.microsoft.com/office/drawing/2014/main" id="{2B6F639C-5B18-553E-C438-A6440028D5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" r="4431"/>
          <a:stretch>
            <a:fillRect/>
          </a:stretch>
        </p:blipFill>
        <p:spPr>
          <a:xfrm>
            <a:off x="539552" y="274440"/>
            <a:ext cx="8280920" cy="6210690"/>
          </a:xfrm>
        </p:spPr>
      </p:pic>
    </p:spTree>
    <p:extLst>
      <p:ext uri="{BB962C8B-B14F-4D97-AF65-F5344CB8AC3E}">
        <p14:creationId xmlns:p14="http://schemas.microsoft.com/office/powerpoint/2010/main" val="41046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2339752" y="6525344"/>
            <a:ext cx="5780856" cy="28803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sl-SI" sz="2000" b="1" dirty="0">
                <a:latin typeface="Verdana" panose="020B0604030504040204" pitchFamily="34" charset="0"/>
                <a:ea typeface="Verdana" panose="020B0604030504040204" pitchFamily="34" charset="0"/>
              </a:rPr>
              <a:t>GOZD Silvestrovo 1997</a:t>
            </a:r>
          </a:p>
        </p:txBody>
      </p:sp>
      <p:pic>
        <p:nvPicPr>
          <p:cNvPr id="6" name="Označba mesta slike 5" descr="Slika, ki vsebuje besede oseba, oblačila, moški, človeški obraz&#10;&#10;Opis je samodejno ustvarjen">
            <a:extLst>
              <a:ext uri="{FF2B5EF4-FFF2-40B4-BE49-F238E27FC236}">
                <a16:creationId xmlns:a16="http://schemas.microsoft.com/office/drawing/2014/main" id="{B1F88381-F7E8-BA52-02C4-E44651E2AF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r="4510"/>
          <a:stretch>
            <a:fillRect/>
          </a:stretch>
        </p:blipFill>
        <p:spPr>
          <a:xfrm>
            <a:off x="467544" y="188640"/>
            <a:ext cx="8323312" cy="6242484"/>
          </a:xfrm>
        </p:spPr>
      </p:pic>
    </p:spTree>
    <p:extLst>
      <p:ext uri="{BB962C8B-B14F-4D97-AF65-F5344CB8AC3E}">
        <p14:creationId xmlns:p14="http://schemas.microsoft.com/office/powerpoint/2010/main" val="83162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539552" y="6485130"/>
            <a:ext cx="8280920" cy="306264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/>
              <a:t>MIRA 50 letnica  1999 VIKEND GOZD</a:t>
            </a:r>
          </a:p>
        </p:txBody>
      </p:sp>
      <p:pic>
        <p:nvPicPr>
          <p:cNvPr id="5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r="4545"/>
          <a:stretch>
            <a:fillRect/>
          </a:stretch>
        </p:blipFill>
        <p:spPr>
          <a:xfrm>
            <a:off x="539552" y="188640"/>
            <a:ext cx="8395320" cy="6296490"/>
          </a:xfrm>
        </p:spPr>
      </p:pic>
    </p:spTree>
    <p:extLst>
      <p:ext uri="{BB962C8B-B14F-4D97-AF65-F5344CB8AC3E}">
        <p14:creationId xmlns:p14="http://schemas.microsoft.com/office/powerpoint/2010/main" val="161136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2339752" y="6525344"/>
            <a:ext cx="5780856" cy="28803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sl-SI" sz="2000" b="1" dirty="0">
                <a:latin typeface="Verdana" panose="020B0604030504040204" pitchFamily="34" charset="0"/>
                <a:ea typeface="Verdana" panose="020B0604030504040204" pitchFamily="34" charset="0"/>
              </a:rPr>
              <a:t>PR TIČ po obisku KONJŠČICE 1999</a:t>
            </a:r>
          </a:p>
        </p:txBody>
      </p:sp>
      <p:pic>
        <p:nvPicPr>
          <p:cNvPr id="6" name="Označba mesta slike 5" descr="Slika, ki vsebuje besede oblačila, oseba, zid, zaprt prostor&#10;&#10;Opis je samodejno ustvarjen">
            <a:extLst>
              <a:ext uri="{FF2B5EF4-FFF2-40B4-BE49-F238E27FC236}">
                <a16:creationId xmlns:a16="http://schemas.microsoft.com/office/drawing/2014/main" id="{2F9BCD8F-D97B-AF6B-42B2-6CB840DD4B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" r="4150"/>
          <a:stretch>
            <a:fillRect/>
          </a:stretch>
        </p:blipFill>
        <p:spPr>
          <a:xfrm>
            <a:off x="611560" y="260648"/>
            <a:ext cx="8123452" cy="6092589"/>
          </a:xfrm>
        </p:spPr>
      </p:pic>
    </p:spTree>
    <p:extLst>
      <p:ext uri="{BB962C8B-B14F-4D97-AF65-F5344CB8AC3E}">
        <p14:creationId xmlns:p14="http://schemas.microsoft.com/office/powerpoint/2010/main" val="259839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11560" y="6367736"/>
            <a:ext cx="8280920" cy="490264"/>
          </a:xfrm>
        </p:spPr>
        <p:txBody>
          <a:bodyPr>
            <a:normAutofit/>
          </a:bodyPr>
          <a:lstStyle/>
          <a:p>
            <a:pPr algn="ctr"/>
            <a:r>
              <a:rPr lang="sl-SI" sz="2000" b="1" dirty="0"/>
              <a:t>60 let JOŽE PR BENK 2000</a:t>
            </a:r>
          </a:p>
        </p:txBody>
      </p:sp>
      <p:pic>
        <p:nvPicPr>
          <p:cNvPr id="7" name="Označba mesta slike 6" descr="Slika, ki vsebuje besede oseba, oblačila, moški, človeški obraz&#10;&#10;Opis je samodejno ustvarjen">
            <a:extLst>
              <a:ext uri="{FF2B5EF4-FFF2-40B4-BE49-F238E27FC236}">
                <a16:creationId xmlns:a16="http://schemas.microsoft.com/office/drawing/2014/main" id="{1EB8E4D8-834C-E622-4BFA-80B4CF452F4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" r="3589"/>
          <a:stretch>
            <a:fillRect/>
          </a:stretch>
        </p:blipFill>
        <p:spPr>
          <a:xfrm>
            <a:off x="431539" y="260648"/>
            <a:ext cx="8280921" cy="6210691"/>
          </a:xfrm>
        </p:spPr>
      </p:pic>
    </p:spTree>
    <p:extLst>
      <p:ext uri="{BB962C8B-B14F-4D97-AF65-F5344CB8AC3E}">
        <p14:creationId xmlns:p14="http://schemas.microsoft.com/office/powerpoint/2010/main" val="140178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11560" y="6367736"/>
            <a:ext cx="8280920" cy="490264"/>
          </a:xfrm>
        </p:spPr>
        <p:txBody>
          <a:bodyPr>
            <a:normAutofit/>
          </a:bodyPr>
          <a:lstStyle/>
          <a:p>
            <a:pPr algn="ctr"/>
            <a:r>
              <a:rPr lang="sl-SI" sz="2000" b="1" dirty="0"/>
              <a:t>60 let Štefka 2003 BOVAVC</a:t>
            </a:r>
          </a:p>
        </p:txBody>
      </p:sp>
      <p:pic>
        <p:nvPicPr>
          <p:cNvPr id="5" name="Označba mesta slike 4">
            <a:extLst>
              <a:ext uri="{FF2B5EF4-FFF2-40B4-BE49-F238E27FC236}">
                <a16:creationId xmlns:a16="http://schemas.microsoft.com/office/drawing/2014/main" id="{5BCF3796-6E98-6D5D-3343-C577A19E13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198" r="6198"/>
          <a:stretch/>
        </p:blipFill>
        <p:spPr>
          <a:xfrm>
            <a:off x="490904" y="246093"/>
            <a:ext cx="8162191" cy="6121643"/>
          </a:xfrm>
        </p:spPr>
      </p:pic>
    </p:spTree>
    <p:extLst>
      <p:ext uri="{BB962C8B-B14F-4D97-AF65-F5344CB8AC3E}">
        <p14:creationId xmlns:p14="http://schemas.microsoft.com/office/powerpoint/2010/main" val="230608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2339752" y="6525344"/>
            <a:ext cx="5780856" cy="28803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sl-SI" sz="2000" b="1" dirty="0">
                <a:latin typeface="Verdana" panose="020B0604030504040204" pitchFamily="34" charset="0"/>
                <a:ea typeface="Verdana" panose="020B0604030504040204" pitchFamily="34" charset="0"/>
              </a:rPr>
              <a:t>DECEMBER 2005 BOVAVC</a:t>
            </a:r>
          </a:p>
        </p:txBody>
      </p:sp>
      <p:pic>
        <p:nvPicPr>
          <p:cNvPr id="6" name="Označba mesta slike 5" descr="Slika, ki vsebuje besede oblačila, oseba, zid, moški&#10;&#10;Opis je samodejno ustvarjen">
            <a:extLst>
              <a:ext uri="{FF2B5EF4-FFF2-40B4-BE49-F238E27FC236}">
                <a16:creationId xmlns:a16="http://schemas.microsoft.com/office/drawing/2014/main" id="{821AD38C-0B9E-335F-8B80-0E434C19D7C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" r="7529"/>
          <a:stretch>
            <a:fillRect/>
          </a:stretch>
        </p:blipFill>
        <p:spPr>
          <a:xfrm>
            <a:off x="450267" y="337700"/>
            <a:ext cx="8243465" cy="6182599"/>
          </a:xfrm>
        </p:spPr>
      </p:pic>
    </p:spTree>
    <p:extLst>
      <p:ext uri="{BB962C8B-B14F-4D97-AF65-F5344CB8AC3E}">
        <p14:creationId xmlns:p14="http://schemas.microsoft.com/office/powerpoint/2010/main" val="347438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2339752" y="6525344"/>
            <a:ext cx="5780856" cy="28803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sl-SI" sz="2000" b="1" dirty="0">
                <a:latin typeface="Verdana" panose="020B0604030504040204" pitchFamily="34" charset="0"/>
                <a:ea typeface="Verdana" panose="020B0604030504040204" pitchFamily="34" charset="0"/>
              </a:rPr>
              <a:t>MARJANA 60 let BOVAVAC 2006</a:t>
            </a:r>
          </a:p>
        </p:txBody>
      </p:sp>
      <p:pic>
        <p:nvPicPr>
          <p:cNvPr id="7" name="Označba mesta slike 6">
            <a:extLst>
              <a:ext uri="{FF2B5EF4-FFF2-40B4-BE49-F238E27FC236}">
                <a16:creationId xmlns:a16="http://schemas.microsoft.com/office/drawing/2014/main" id="{E42AD92A-6094-27C7-8FA4-76E08B420E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326" r="6326"/>
          <a:stretch/>
        </p:blipFill>
        <p:spPr>
          <a:xfrm>
            <a:off x="450267" y="188640"/>
            <a:ext cx="8243465" cy="6182599"/>
          </a:xfrm>
        </p:spPr>
      </p:pic>
    </p:spTree>
    <p:extLst>
      <p:ext uri="{BB962C8B-B14F-4D97-AF65-F5344CB8AC3E}">
        <p14:creationId xmlns:p14="http://schemas.microsoft.com/office/powerpoint/2010/main" val="174081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11560" y="6381328"/>
            <a:ext cx="5780856" cy="360040"/>
          </a:xfrm>
        </p:spPr>
        <p:txBody>
          <a:bodyPr>
            <a:normAutofit fontScale="92500" lnSpcReduction="10000"/>
          </a:bodyPr>
          <a:lstStyle/>
          <a:p>
            <a:r>
              <a:rPr lang="sl-SI" sz="2000" dirty="0"/>
              <a:t>Mogoče je že tu padla ideja za druženja</a:t>
            </a:r>
          </a:p>
        </p:txBody>
      </p:sp>
      <p:pic>
        <p:nvPicPr>
          <p:cNvPr id="5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" b="2670"/>
          <a:stretch>
            <a:fillRect/>
          </a:stretch>
        </p:blipFill>
        <p:spPr>
          <a:xfrm>
            <a:off x="611560" y="116632"/>
            <a:ext cx="8352927" cy="6264695"/>
          </a:xfrm>
        </p:spPr>
      </p:pic>
    </p:spTree>
    <p:extLst>
      <p:ext uri="{BB962C8B-B14F-4D97-AF65-F5344CB8AC3E}">
        <p14:creationId xmlns:p14="http://schemas.microsoft.com/office/powerpoint/2010/main" val="136966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2339752" y="6525344"/>
            <a:ext cx="5780856" cy="28803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sl-SI" sz="2000" b="1" dirty="0">
                <a:latin typeface="Verdana" panose="020B0604030504040204" pitchFamily="34" charset="0"/>
                <a:ea typeface="Verdana" panose="020B0604030504040204" pitchFamily="34" charset="0"/>
              </a:rPr>
              <a:t>Poleti tudi pri IVANI, tokrat leta  2008 </a:t>
            </a:r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188640"/>
            <a:ext cx="8251304" cy="6188478"/>
          </a:xfrm>
        </p:spPr>
      </p:pic>
    </p:spTree>
    <p:extLst>
      <p:ext uri="{BB962C8B-B14F-4D97-AF65-F5344CB8AC3E}">
        <p14:creationId xmlns:p14="http://schemas.microsoft.com/office/powerpoint/2010/main" val="418995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83567" y="6381328"/>
            <a:ext cx="8027441" cy="476672"/>
          </a:xfrm>
        </p:spPr>
        <p:txBody>
          <a:bodyPr>
            <a:normAutofit/>
          </a:bodyPr>
          <a:lstStyle/>
          <a:p>
            <a:pPr algn="ctr"/>
            <a:r>
              <a:rPr lang="sl-SI" sz="2400" b="1" dirty="0"/>
              <a:t>BOHINJ februarja 2011 – 70 let FG</a:t>
            </a:r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348" y="260648"/>
            <a:ext cx="8027441" cy="6020581"/>
          </a:xfrm>
        </p:spPr>
      </p:pic>
    </p:spTree>
    <p:extLst>
      <p:ext uri="{BB962C8B-B14F-4D97-AF65-F5344CB8AC3E}">
        <p14:creationId xmlns:p14="http://schemas.microsoft.com/office/powerpoint/2010/main" val="57633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11560" y="6353236"/>
            <a:ext cx="8280920" cy="504763"/>
          </a:xfrm>
        </p:spPr>
        <p:txBody>
          <a:bodyPr>
            <a:normAutofit/>
          </a:bodyPr>
          <a:lstStyle/>
          <a:p>
            <a:pPr algn="ctr"/>
            <a:r>
              <a:rPr lang="sl-SI" sz="2000" b="1" dirty="0"/>
              <a:t>ŠE ZADNJI MOŠKI V KLUB SEDMICE november 2011 BOVAVC</a:t>
            </a:r>
          </a:p>
        </p:txBody>
      </p:sp>
      <p:pic>
        <p:nvPicPr>
          <p:cNvPr id="5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260648"/>
            <a:ext cx="8123452" cy="6092589"/>
          </a:xfrm>
        </p:spPr>
      </p:pic>
    </p:spTree>
    <p:extLst>
      <p:ext uri="{BB962C8B-B14F-4D97-AF65-F5344CB8AC3E}">
        <p14:creationId xmlns:p14="http://schemas.microsoft.com/office/powerpoint/2010/main" val="23402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11560" y="6367736"/>
            <a:ext cx="8280920" cy="490264"/>
          </a:xfrm>
        </p:spPr>
        <p:txBody>
          <a:bodyPr>
            <a:normAutofit/>
          </a:bodyPr>
          <a:lstStyle/>
          <a:p>
            <a:pPr algn="ctr"/>
            <a:r>
              <a:rPr lang="sl-SI" sz="2000" b="1" dirty="0"/>
              <a:t>PRVA V KLUB SEDMICE – ŠTEFANIJA Marinšek december 2013</a:t>
            </a:r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260648"/>
            <a:ext cx="8142784" cy="6107088"/>
          </a:xfrm>
        </p:spPr>
      </p:pic>
    </p:spTree>
    <p:extLst>
      <p:ext uri="{BB962C8B-B14F-4D97-AF65-F5344CB8AC3E}">
        <p14:creationId xmlns:p14="http://schemas.microsoft.com/office/powerpoint/2010/main" val="54583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755576" y="6381328"/>
            <a:ext cx="8107288" cy="36004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sl-SI" sz="2000" b="1" dirty="0"/>
              <a:t>Še eden od zadnjih petkov v mesecu, tokrat GOZD 2014</a:t>
            </a:r>
          </a:p>
        </p:txBody>
      </p:sp>
      <p:pic>
        <p:nvPicPr>
          <p:cNvPr id="7" name="Označba mesta slike 6" descr="Slika, ki vsebuje besede oblačila, oseba, na prostem, nasmeh&#10;&#10;Opis je samodejno ustvarjen">
            <a:extLst>
              <a:ext uri="{FF2B5EF4-FFF2-40B4-BE49-F238E27FC236}">
                <a16:creationId xmlns:a16="http://schemas.microsoft.com/office/drawing/2014/main" id="{6AA7A0DE-332E-12D1-AB42-5E8B7030F13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" r="5885"/>
          <a:stretch>
            <a:fillRect/>
          </a:stretch>
        </p:blipFill>
        <p:spPr>
          <a:xfrm>
            <a:off x="611560" y="276521"/>
            <a:ext cx="8107288" cy="6080466"/>
          </a:xfrm>
        </p:spPr>
      </p:pic>
    </p:spTree>
    <p:extLst>
      <p:ext uri="{BB962C8B-B14F-4D97-AF65-F5344CB8AC3E}">
        <p14:creationId xmlns:p14="http://schemas.microsoft.com/office/powerpoint/2010/main" val="336246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380492" y="6309320"/>
            <a:ext cx="8424936" cy="36004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sl-SI" sz="2000" b="1" dirty="0"/>
              <a:t>ZLATA POROKA M + D 2015 LOVSKA VETRNO</a:t>
            </a:r>
          </a:p>
        </p:txBody>
      </p:sp>
      <p:pic>
        <p:nvPicPr>
          <p:cNvPr id="2" name="Ograda slike 2">
            <a:extLst>
              <a:ext uri="{FF2B5EF4-FFF2-40B4-BE49-F238E27FC236}">
                <a16:creationId xmlns:a16="http://schemas.microsoft.com/office/drawing/2014/main" id="{B7A36F66-ADCC-4621-6EC3-D3E8160A3E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3" b="7743"/>
          <a:stretch>
            <a:fillRect/>
          </a:stretch>
        </p:blipFill>
        <p:spPr>
          <a:xfrm>
            <a:off x="358775" y="612775"/>
            <a:ext cx="8534400" cy="5408613"/>
          </a:xfrm>
        </p:spPr>
      </p:pic>
    </p:spTree>
    <p:extLst>
      <p:ext uri="{BB962C8B-B14F-4D97-AF65-F5344CB8AC3E}">
        <p14:creationId xmlns:p14="http://schemas.microsoft.com/office/powerpoint/2010/main" val="100028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67544" y="6453336"/>
            <a:ext cx="8352928" cy="404664"/>
          </a:xfrm>
        </p:spPr>
        <p:txBody>
          <a:bodyPr>
            <a:normAutofit/>
          </a:bodyPr>
          <a:lstStyle/>
          <a:p>
            <a:pPr algn="ctr"/>
            <a:r>
              <a:rPr lang="sl-SI" sz="2000" b="1" dirty="0"/>
              <a:t>ENKRAT od NEŠTETOKRAT pri BOVAVC-u, tokrat oktober 2018</a:t>
            </a:r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r="5600"/>
          <a:stretch>
            <a:fillRect/>
          </a:stretch>
        </p:blipFill>
        <p:spPr>
          <a:xfrm>
            <a:off x="683568" y="332656"/>
            <a:ext cx="8035280" cy="6026460"/>
          </a:xfrm>
        </p:spPr>
      </p:pic>
    </p:spTree>
    <p:extLst>
      <p:ext uri="{BB962C8B-B14F-4D97-AF65-F5344CB8AC3E}">
        <p14:creationId xmlns:p14="http://schemas.microsoft.com/office/powerpoint/2010/main" val="398250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39552" y="6381328"/>
            <a:ext cx="8280920" cy="360040"/>
          </a:xfrm>
        </p:spPr>
        <p:txBody>
          <a:bodyPr>
            <a:noAutofit/>
          </a:bodyPr>
          <a:lstStyle/>
          <a:p>
            <a:pPr algn="ctr"/>
            <a:r>
              <a:rPr lang="sl-SI" sz="2000" b="1" dirty="0"/>
              <a:t>Prva 80 letnica med PETKOVCI leta 2020 - LADJA</a:t>
            </a:r>
          </a:p>
        </p:txBody>
      </p:sp>
      <p:pic>
        <p:nvPicPr>
          <p:cNvPr id="5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260648"/>
            <a:ext cx="8003439" cy="6002579"/>
          </a:xfrm>
        </p:spPr>
      </p:pic>
    </p:spTree>
    <p:extLst>
      <p:ext uri="{BB962C8B-B14F-4D97-AF65-F5344CB8AC3E}">
        <p14:creationId xmlns:p14="http://schemas.microsoft.com/office/powerpoint/2010/main" val="299605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67544" y="6497960"/>
            <a:ext cx="8424936" cy="36004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sl-SI" sz="2000" b="1" dirty="0"/>
              <a:t>Nazdravili ZADNJIČ pred COVID-om GOZD leta 2020</a:t>
            </a:r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188640"/>
            <a:ext cx="8363479" cy="6272609"/>
          </a:xfrm>
        </p:spPr>
      </p:pic>
    </p:spTree>
    <p:extLst>
      <p:ext uri="{BB962C8B-B14F-4D97-AF65-F5344CB8AC3E}">
        <p14:creationId xmlns:p14="http://schemas.microsoft.com/office/powerpoint/2010/main" val="294061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34279" y="6367736"/>
            <a:ext cx="8280920" cy="490264"/>
          </a:xfrm>
        </p:spPr>
        <p:txBody>
          <a:bodyPr>
            <a:normAutofit/>
          </a:bodyPr>
          <a:lstStyle/>
          <a:p>
            <a:pPr algn="ctr"/>
            <a:r>
              <a:rPr lang="sl-SI" sz="2000" b="1" dirty="0"/>
              <a:t>80 let Štefanija  PR BAJDU december 2023</a:t>
            </a:r>
          </a:p>
        </p:txBody>
      </p:sp>
      <p:pic>
        <p:nvPicPr>
          <p:cNvPr id="5" name="Označba mesta vsebine 10" descr="Slika, ki vsebuje besede oblačila, zaprt prostor, človeški obraz, zid&#10;&#10;Opis je samodejno ustvarjen">
            <a:extLst>
              <a:ext uri="{FF2B5EF4-FFF2-40B4-BE49-F238E27FC236}">
                <a16:creationId xmlns:a16="http://schemas.microsoft.com/office/drawing/2014/main" id="{6474C33D-6D1E-3791-DE91-7BED6717ED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1875" r="21875"/>
          <a:stretch>
            <a:fillRect/>
          </a:stretch>
        </p:blipFill>
        <p:spPr>
          <a:xfrm rot="5400000">
            <a:off x="1430647" y="-873479"/>
            <a:ext cx="6210691" cy="8280921"/>
          </a:xfrm>
        </p:spPr>
      </p:pic>
    </p:spTree>
    <p:extLst>
      <p:ext uri="{BB962C8B-B14F-4D97-AF65-F5344CB8AC3E}">
        <p14:creationId xmlns:p14="http://schemas.microsoft.com/office/powerpoint/2010/main" val="254246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11559" y="6381328"/>
            <a:ext cx="8219463" cy="476672"/>
          </a:xfrm>
        </p:spPr>
        <p:txBody>
          <a:bodyPr>
            <a:normAutofit/>
          </a:bodyPr>
          <a:lstStyle/>
          <a:p>
            <a:r>
              <a:rPr lang="sl-SI" sz="1800" b="1" dirty="0"/>
              <a:t>To pa je bilo eno od takratnih ZAKLJUČKOV druženja zadaj gostilna PR PRIMOŽK</a:t>
            </a:r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" b="2670"/>
          <a:stretch>
            <a:fillRect/>
          </a:stretch>
        </p:blipFill>
        <p:spPr>
          <a:xfrm>
            <a:off x="611560" y="188640"/>
            <a:ext cx="8219463" cy="6164597"/>
          </a:xfrm>
        </p:spPr>
      </p:pic>
    </p:spTree>
    <p:extLst>
      <p:ext uri="{BB962C8B-B14F-4D97-AF65-F5344CB8AC3E}">
        <p14:creationId xmlns:p14="http://schemas.microsoft.com/office/powerpoint/2010/main" val="284829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34279" y="6367736"/>
            <a:ext cx="8280920" cy="490264"/>
          </a:xfrm>
        </p:spPr>
        <p:txBody>
          <a:bodyPr>
            <a:normAutofit/>
          </a:bodyPr>
          <a:lstStyle/>
          <a:p>
            <a:pPr algn="ctr"/>
            <a:r>
              <a:rPr lang="sl-SI" sz="2000" b="1" dirty="0"/>
              <a:t>Še zadnja in najmlajša vstopila v </a:t>
            </a:r>
            <a:r>
              <a:rPr lang="sl-SI" sz="2000" b="1"/>
              <a:t>OSMO DESETLETJE </a:t>
            </a:r>
            <a:r>
              <a:rPr lang="sl-SI" sz="2000" b="1" dirty="0" err="1"/>
              <a:t>Bovavc</a:t>
            </a:r>
            <a:r>
              <a:rPr lang="sl-SI" sz="2000" b="1" dirty="0"/>
              <a:t> 2024</a:t>
            </a:r>
          </a:p>
        </p:txBody>
      </p:sp>
      <p:pic>
        <p:nvPicPr>
          <p:cNvPr id="7" name="Označba mesta slike 6" descr="Slika, ki vsebuje besede zaprt prostor, pohištvo, oseba, zid&#10;&#10;Opis je samodejno ustvarjen">
            <a:extLst>
              <a:ext uri="{FF2B5EF4-FFF2-40B4-BE49-F238E27FC236}">
                <a16:creationId xmlns:a16="http://schemas.microsoft.com/office/drawing/2014/main" id="{B6577EDD-65D6-0BD0-3BDD-7DB85C12A5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123" y="188640"/>
            <a:ext cx="8327642" cy="6245731"/>
          </a:xfrm>
        </p:spPr>
      </p:pic>
    </p:spTree>
    <p:extLst>
      <p:ext uri="{BB962C8B-B14F-4D97-AF65-F5344CB8AC3E}">
        <p14:creationId xmlns:p14="http://schemas.microsoft.com/office/powerpoint/2010/main" val="87882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grada datuma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3D6CC57-9EB2-4AFC-9C9B-379933FAEC16}" type="datetime1">
              <a:rPr kumimoji="0" lang="sl-SI" sz="1200" smtClean="0">
                <a:solidFill>
                  <a:schemeClr val="tx2"/>
                </a:solidFill>
              </a:rPr>
              <a:t>4. 11. 2024</a:t>
            </a:fld>
            <a:endParaRPr kumimoji="0" lang="sl-SI"/>
          </a:p>
        </p:txBody>
      </p:sp>
      <p:sp>
        <p:nvSpPr>
          <p:cNvPr id="12" name="Ograda noge 11"/>
          <p:cNvSpPr>
            <a:spLocks noGrp="1"/>
          </p:cNvSpPr>
          <p:nvPr>
            <p:ph type="ftr" sz="quarter" idx="14"/>
          </p:nvPr>
        </p:nvSpPr>
        <p:spPr>
          <a:xfrm>
            <a:off x="1187624" y="620688"/>
            <a:ext cx="7272808" cy="4680519"/>
          </a:xfrm>
        </p:spPr>
        <p:txBody>
          <a:bodyPr/>
          <a:lstStyle/>
          <a:p>
            <a:r>
              <a:rPr kumimoji="0" lang="pl-PL" sz="6000" b="1" dirty="0"/>
              <a:t>IN SEDAJ PREGLED NAŠIH 30 IZLETOV </a:t>
            </a:r>
            <a:endParaRPr kumimoji="0" lang="sl-SI" sz="6000" b="1" dirty="0"/>
          </a:p>
        </p:txBody>
      </p:sp>
      <p:sp>
        <p:nvSpPr>
          <p:cNvPr id="13" name="Ograda številke diapozitiva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31</a:t>
            </a:fld>
            <a:endParaRPr kumimoji="0" lang="sl-SI"/>
          </a:p>
        </p:txBody>
      </p:sp>
    </p:spTree>
    <p:extLst>
      <p:ext uri="{BB962C8B-B14F-4D97-AF65-F5344CB8AC3E}">
        <p14:creationId xmlns:p14="http://schemas.microsoft.com/office/powerpoint/2010/main" val="353200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circle/>
        <p:sndAc>
          <p:endSnd/>
        </p:sndAc>
      </p:transition>
    </mc:Choice>
    <mc:Fallback xmlns="">
      <p:transition advTm="6000">
        <p:circle/>
        <p:sndAc>
          <p:endSnd/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/>
        </p:nvSpPr>
        <p:spPr>
          <a:xfrm>
            <a:off x="587422" y="836712"/>
            <a:ext cx="7992888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sl-SI" sz="2400" b="1" dirty="0">
                <a:solidFill>
                  <a:schemeClr val="accent5">
                    <a:lumMod val="75000"/>
                  </a:schemeClr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FIRENCE – SAN MARINO – RAVENA </a:t>
            </a:r>
            <a:r>
              <a:rPr lang="sl-SI" sz="2000" b="1" dirty="0">
                <a:solidFill>
                  <a:schemeClr val="accent5">
                    <a:lumMod val="75000"/>
                  </a:schemeClr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odhod 27.04.1990, izlet je trajal 3  dni, udeležba GUŠ+Č. </a:t>
            </a:r>
            <a:endParaRPr lang="sl-SI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endParaRPr lang="sl-SI" sz="24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sl-SI" sz="2400" b="1" dirty="0">
                <a:solidFill>
                  <a:srgbClr val="0000FF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DUNAJ </a:t>
            </a:r>
            <a:r>
              <a:rPr lang="sl-SI" sz="2000" b="1" dirty="0">
                <a:solidFill>
                  <a:schemeClr val="accent5">
                    <a:lumMod val="75000"/>
                  </a:schemeClr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(Palma) odhod 18.05.1991, izlet je trajal 2 dni, udeležba GUŠ. </a:t>
            </a:r>
            <a:endParaRPr lang="sl-SI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endParaRPr lang="sl-SI" sz="24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sl-SI" sz="2400" b="1" dirty="0">
                <a:solidFill>
                  <a:srgbClr val="0000FF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GRADOVI LUDVIKA IVX </a:t>
            </a:r>
            <a:r>
              <a:rPr lang="sl-SI" sz="2000" b="1" dirty="0">
                <a:solidFill>
                  <a:schemeClr val="accent5">
                    <a:lumMod val="75000"/>
                  </a:schemeClr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(Palma) odhod 15.04.1992, izlet je trajal 3 dni, udeležba GUŠ.</a:t>
            </a:r>
            <a:endParaRPr lang="sl-SI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endParaRPr lang="sl-SI" sz="24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sl-SI" sz="2400" b="1" dirty="0">
                <a:solidFill>
                  <a:srgbClr val="0000FF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POHOD PO POHORJU </a:t>
            </a:r>
            <a:r>
              <a:rPr lang="sl-SI" sz="2000" b="1" dirty="0">
                <a:solidFill>
                  <a:schemeClr val="accent5">
                    <a:lumMod val="75000"/>
                  </a:schemeClr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odhod 15.07.1993, izlet je trajal 3 dni, udeležba GUŠ. </a:t>
            </a:r>
            <a:endParaRPr lang="sl-SI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endParaRPr lang="sl-SI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sl-SI" sz="2400" b="1" dirty="0">
                <a:solidFill>
                  <a:srgbClr val="0000FF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RIM – NEAPELJ – VERONA </a:t>
            </a:r>
            <a:r>
              <a:rPr lang="sl-SI" sz="2000" b="1" dirty="0">
                <a:solidFill>
                  <a:schemeClr val="accent5">
                    <a:lumMod val="75000"/>
                  </a:schemeClr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(Palma) odhod 27.04.1994, izlet je trajal 5 dni, udeležba GU</a:t>
            </a:r>
            <a:endParaRPr lang="sl-SI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endParaRPr lang="sl-SI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endParaRPr lang="sl-SI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1" name="Ograda datuma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3D6CC57-9EB2-4AFC-9C9B-379933FAEC16}" type="datetime1">
              <a:rPr kumimoji="0" lang="sl-SI" sz="1200" smtClean="0">
                <a:solidFill>
                  <a:schemeClr val="tx2"/>
                </a:solidFill>
              </a:rPr>
              <a:t>4. 11. 2024</a:t>
            </a:fld>
            <a:endParaRPr kumimoji="0" lang="sl-SI"/>
          </a:p>
        </p:txBody>
      </p:sp>
      <p:sp>
        <p:nvSpPr>
          <p:cNvPr id="12" name="Ograda noge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sp>
        <p:nvSpPr>
          <p:cNvPr id="13" name="Ograda številke diapozitiva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32</a:t>
            </a:fld>
            <a:endParaRPr kumimoji="0" lang="sl-SI"/>
          </a:p>
        </p:txBody>
      </p:sp>
    </p:spTree>
    <p:extLst>
      <p:ext uri="{BB962C8B-B14F-4D97-AF65-F5344CB8AC3E}">
        <p14:creationId xmlns:p14="http://schemas.microsoft.com/office/powerpoint/2010/main" val="150597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circle/>
        <p:sndAc>
          <p:endSnd/>
        </p:sndAc>
      </p:transition>
    </mc:Choice>
    <mc:Fallback xmlns="">
      <p:transition advTm="6000">
        <p:circle/>
        <p:sndAc>
          <p:endSnd/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/>
        </p:nvSpPr>
        <p:spPr>
          <a:xfrm>
            <a:off x="587422" y="692696"/>
            <a:ext cx="799288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sl-SI" dirty="0">
              <a:solidFill>
                <a:schemeClr val="bg1"/>
              </a:solidFill>
            </a:endParaRPr>
          </a:p>
          <a:p>
            <a:pPr marL="342900" lvl="0" indent="-342900">
              <a:buFont typeface="+mj-lt"/>
              <a:buAutoNum type="arabicPeriod" startAt="6"/>
            </a:pPr>
            <a:r>
              <a:rPr lang="sl-SI" sz="2400" b="1" dirty="0">
                <a:solidFill>
                  <a:srgbClr val="0000FF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MADŽARSKA </a:t>
            </a:r>
            <a:r>
              <a:rPr lang="sl-SI" sz="2000" b="1" dirty="0">
                <a:solidFill>
                  <a:schemeClr val="accent5">
                    <a:lumMod val="75000"/>
                  </a:schemeClr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(Palma) odhod 27.04.1995, izlet je trajal 3 dni, udeležba GUŠ. </a:t>
            </a:r>
            <a:endParaRPr lang="sl-SI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lvl="0" indent="-342900">
              <a:buFont typeface="+mj-lt"/>
              <a:buAutoNum type="arabicPeriod" startAt="6"/>
            </a:pPr>
            <a:endParaRPr lang="sl-SI" sz="24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lvl="0" indent="-342900">
              <a:buFont typeface="+mj-lt"/>
              <a:buAutoNum type="arabicPeriod" startAt="6"/>
            </a:pPr>
            <a:r>
              <a:rPr lang="sl-SI" sz="2400" b="1" dirty="0">
                <a:solidFill>
                  <a:srgbClr val="0000FF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PARIZ </a:t>
            </a:r>
            <a:r>
              <a:rPr lang="sl-SI" sz="2000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(Palma) odhod 25.04.1996, izlet je trajal 4 dni, udeležba GUMB.</a:t>
            </a:r>
            <a:endParaRPr lang="sl-SI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lvl="0" indent="-342900">
              <a:buFont typeface="+mj-lt"/>
              <a:buAutoNum type="arabicPeriod" startAt="6"/>
            </a:pPr>
            <a:endParaRPr lang="sl-SI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lvl="0" indent="-342900">
              <a:buFont typeface="+mj-lt"/>
              <a:buAutoNum type="arabicPeriod" startAt="6"/>
            </a:pPr>
            <a:r>
              <a:rPr lang="sl-SI" sz="2400" b="1" dirty="0">
                <a:solidFill>
                  <a:srgbClr val="0000FF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ŠPANIJA</a:t>
            </a:r>
            <a:r>
              <a:rPr lang="sl-SI" sz="2000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(Palma) odhod 15.04.1997, izlet trajal 3 dni, udeležba GUMB.</a:t>
            </a:r>
            <a:endParaRPr lang="sl-SI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lvl="0" indent="-342900">
              <a:buFont typeface="+mj-lt"/>
              <a:buAutoNum type="arabicPeriod" startAt="6"/>
            </a:pPr>
            <a:endParaRPr lang="sl-SI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lvl="0" indent="-342900">
              <a:buFont typeface="+mj-lt"/>
              <a:buAutoNum type="arabicPeriod" startAt="6"/>
            </a:pPr>
            <a:r>
              <a:rPr lang="sl-SI" sz="2400" b="1" dirty="0">
                <a:solidFill>
                  <a:srgbClr val="0000FF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ELBA</a:t>
            </a:r>
            <a:r>
              <a:rPr lang="sl-SI" sz="2000" b="1" dirty="0">
                <a:solidFill>
                  <a:srgbClr val="0000FF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(Palma) odhod </a:t>
            </a:r>
            <a:r>
              <a:rPr lang="sl-SI" sz="2000" b="1" dirty="0" err="1">
                <a:solidFill>
                  <a:srgbClr val="0000FF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xx.xx.1998</a:t>
            </a:r>
            <a:r>
              <a:rPr lang="sl-SI" sz="2000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izlet trajal 3 dni, udeležba GUŠMB.</a:t>
            </a:r>
            <a:endParaRPr lang="sl-SI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lvl="0" indent="-342900">
              <a:buFont typeface="+mj-lt"/>
              <a:buAutoNum type="arabicPeriod" startAt="6"/>
            </a:pPr>
            <a:endParaRPr lang="sl-SI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lvl="0" indent="-457200">
              <a:buFont typeface="+mj-lt"/>
              <a:buAutoNum type="arabicPeriod" startAt="10"/>
            </a:pPr>
            <a:r>
              <a:rPr lang="sl-SI" sz="2400" b="1" dirty="0">
                <a:solidFill>
                  <a:srgbClr val="0000FF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OPATIJA – KORNATI – OPATIJA </a:t>
            </a:r>
            <a:r>
              <a:rPr lang="sl-SI" sz="2000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(križarjenje) odhod 23.09.2000, izlet je trajal 8 dni, udeležba GUŠMB. </a:t>
            </a:r>
            <a:endParaRPr lang="sl-SI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1" name="Ograda datuma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3D6CC57-9EB2-4AFC-9C9B-379933FAEC16}" type="datetime1">
              <a:rPr kumimoji="0" lang="sl-SI" sz="1200" smtClean="0">
                <a:solidFill>
                  <a:schemeClr val="tx2"/>
                </a:solidFill>
              </a:rPr>
              <a:t>4. 11. 2024</a:t>
            </a:fld>
            <a:endParaRPr kumimoji="0" lang="sl-SI"/>
          </a:p>
        </p:txBody>
      </p:sp>
      <p:sp>
        <p:nvSpPr>
          <p:cNvPr id="12" name="Ograda noge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dirty="0"/>
              <a:t>Na podlagi zbranih fotografij pripravil FG</a:t>
            </a:r>
            <a:endParaRPr kumimoji="0" lang="sl-SI" dirty="0"/>
          </a:p>
        </p:txBody>
      </p:sp>
      <p:sp>
        <p:nvSpPr>
          <p:cNvPr id="13" name="Ograda številke diapozitiva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33</a:t>
            </a:fld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circle/>
        <p:sndAc>
          <p:endSnd/>
        </p:sndAc>
      </p:transition>
    </mc:Choice>
    <mc:Fallback xmlns="">
      <p:transition advTm="6000">
        <p:circle/>
        <p:sndAc>
          <p:endSnd/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avokotnik 11"/>
          <p:cNvSpPr/>
          <p:nvPr/>
        </p:nvSpPr>
        <p:spPr>
          <a:xfrm>
            <a:off x="827583" y="332656"/>
            <a:ext cx="7733253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rabicPeriod" startAt="11"/>
            </a:pPr>
            <a:endParaRPr lang="sl-SI" sz="2400" b="1" dirty="0">
              <a:solidFill>
                <a:schemeClr val="bg1"/>
              </a:solidFill>
              <a:hlinkClick r:id="rId3" action="ppaction://hlinksldjump"/>
            </a:endParaRPr>
          </a:p>
          <a:p>
            <a:pPr marL="457200" lvl="0" indent="-457200">
              <a:buFont typeface="+mj-lt"/>
              <a:buAutoNum type="arabicPeriod" startAt="11"/>
            </a:pPr>
            <a:r>
              <a:rPr lang="sl-SI" sz="2400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STAYER jaslice </a:t>
            </a:r>
            <a:r>
              <a:rPr lang="sl-SI" sz="2000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(Alpetour) odhod 18.12.2007, izlet trajal 1 dan, udeležba GU.</a:t>
            </a:r>
            <a:endParaRPr lang="sl-SI" sz="2400" b="1" dirty="0">
              <a:solidFill>
                <a:schemeClr val="accent5">
                  <a:lumMod val="75000"/>
                </a:schemeClr>
              </a:solidFill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lvl="0" indent="-457200">
              <a:buFont typeface="+mj-lt"/>
              <a:buAutoNum type="arabicPeriod" startAt="11"/>
            </a:pPr>
            <a:endParaRPr lang="sl-SI" sz="2400" b="1" dirty="0">
              <a:solidFill>
                <a:schemeClr val="accent5">
                  <a:lumMod val="75000"/>
                </a:schemeClr>
              </a:solidFill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lvl="0" indent="-457200">
              <a:buFont typeface="+mj-lt"/>
              <a:buAutoNum type="arabicPeriod" startAt="11"/>
            </a:pPr>
            <a:r>
              <a:rPr lang="sl-SI" sz="2400" b="1" dirty="0">
                <a:solidFill>
                  <a:srgbClr val="0000FF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ANKOGEL</a:t>
            </a:r>
            <a:r>
              <a:rPr lang="sl-SI" sz="2000" b="1" dirty="0">
                <a:solidFill>
                  <a:srgbClr val="0000FF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sl-SI" b="1" dirty="0">
                <a:solidFill>
                  <a:srgbClr val="0000FF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(Alpetour) odhod 09.08.2008, izlet je trajal 1 dan, udeležba GU</a:t>
            </a:r>
            <a:r>
              <a:rPr lang="sl-SI" sz="2000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sl-SI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lvl="0" indent="-457200">
              <a:buFont typeface="+mj-lt"/>
              <a:buAutoNum type="arabicPeriod" startAt="12"/>
            </a:pPr>
            <a:endParaRPr lang="sl-SI" sz="24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lvl="0" indent="-457200">
              <a:buFont typeface="+mj-lt"/>
              <a:buAutoNum type="arabicPeriod" startAt="13"/>
            </a:pPr>
            <a:r>
              <a:rPr lang="sl-SI" sz="2400" b="1" dirty="0">
                <a:solidFill>
                  <a:srgbClr val="0000FF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SLIKOVITA TIROLSKA </a:t>
            </a:r>
            <a:r>
              <a:rPr lang="sl-SI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(Alpetour) odhod 13.09.2008, izlet je trajal 1 dan, udeležba GU. (iščemo slike</a:t>
            </a:r>
            <a:endParaRPr lang="sl-SI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lvl="0" indent="-342900">
              <a:buFont typeface="+mj-lt"/>
              <a:buAutoNum type="arabicPeriod" startAt="11"/>
            </a:pPr>
            <a:endParaRPr lang="sl-SI" sz="2400" b="1" dirty="0">
              <a:solidFill>
                <a:schemeClr val="accent5">
                  <a:lumMod val="75000"/>
                </a:schemeClr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lvl="0" indent="-457200">
              <a:buFont typeface="+mj-lt"/>
              <a:buAutoNum type="arabicPeriod" startAt="14"/>
            </a:pPr>
            <a:r>
              <a:rPr lang="sl-SI" sz="2400" b="1" dirty="0">
                <a:solidFill>
                  <a:srgbClr val="0000FF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PRAZNIK ČEŠENJ </a:t>
            </a:r>
            <a:r>
              <a:rPr lang="sl-SI" sz="2000" b="1" dirty="0">
                <a:solidFill>
                  <a:srgbClr val="0000FF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(Alpetour) odhod 06.06.2009, izlet je trajal 1 dan, udeležba GU</a:t>
            </a:r>
            <a:r>
              <a:rPr lang="sl-SI" sz="2400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sl-SI" sz="24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lvl="0" indent="-457200">
              <a:buFont typeface="+mj-lt"/>
              <a:buAutoNum type="arabicPeriod" startAt="14"/>
            </a:pPr>
            <a:endParaRPr lang="sl-SI" sz="24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lvl="0" indent="-457200">
              <a:buFont typeface="+mj-lt"/>
              <a:buAutoNum type="arabicPeriod" startAt="14"/>
            </a:pPr>
            <a:r>
              <a:rPr lang="sl-SI" sz="2400" b="1" dirty="0">
                <a:solidFill>
                  <a:srgbClr val="0000FF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MARMOLADA </a:t>
            </a:r>
            <a:r>
              <a:rPr lang="sl-SI" sz="2000" b="1" dirty="0">
                <a:solidFill>
                  <a:srgbClr val="0000FF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(Alpetour) odhod 15.08.2009, izlet je trajal 1 dan, udeležba GU</a:t>
            </a:r>
            <a:r>
              <a:rPr lang="sl-SI" sz="2400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sl-SI" sz="24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lvl="0" indent="-457200">
              <a:buFont typeface="+mj-lt"/>
              <a:buAutoNum type="arabicPeriod" startAt="14"/>
            </a:pPr>
            <a:endParaRPr lang="sl-SI" sz="2400" dirty="0">
              <a:solidFill>
                <a:schemeClr val="bg1"/>
              </a:solidFill>
            </a:endParaRPr>
          </a:p>
          <a:p>
            <a:pPr marL="342900" lvl="0" indent="-342900">
              <a:buFont typeface="+mj-lt"/>
              <a:buAutoNum type="arabicPeriod" startAt="14"/>
            </a:pPr>
            <a:endParaRPr lang="sl-SI" dirty="0"/>
          </a:p>
        </p:txBody>
      </p:sp>
      <p:sp>
        <p:nvSpPr>
          <p:cNvPr id="16" name="Ograda datuma 15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64349A6-91CB-48B9-8DD0-F7F1C286E935}" type="datetime1">
              <a:rPr kumimoji="0" lang="sl-SI" sz="1200" smtClean="0">
                <a:solidFill>
                  <a:schemeClr val="tx2"/>
                </a:solidFill>
              </a:rPr>
              <a:t>4. 11. 2024</a:t>
            </a:fld>
            <a:endParaRPr kumimoji="0" lang="sl-SI" dirty="0"/>
          </a:p>
        </p:txBody>
      </p:sp>
      <p:sp>
        <p:nvSpPr>
          <p:cNvPr id="17" name="Ograda noge 1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sp>
        <p:nvSpPr>
          <p:cNvPr id="18" name="Ograda številke diapozitiva 1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34</a:t>
            </a:fld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circle/>
        <p:sndAc>
          <p:endSnd/>
        </p:sndAc>
      </p:transition>
    </mc:Choice>
    <mc:Fallback xmlns="">
      <p:transition advTm="6000">
        <p:circle/>
        <p:sndAc>
          <p:endSnd/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/>
          <p:cNvSpPr/>
          <p:nvPr/>
        </p:nvSpPr>
        <p:spPr>
          <a:xfrm>
            <a:off x="755575" y="548680"/>
            <a:ext cx="7704857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16"/>
            </a:pPr>
            <a:r>
              <a:rPr lang="sl-SI" sz="2800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SARAJEVO (</a:t>
            </a:r>
            <a:r>
              <a:rPr lang="sl-SI" sz="2400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Alpetour) odhod 02.10.2009, izlet je trajal 3 dni, udeležba GUŠ.</a:t>
            </a:r>
            <a:endParaRPr lang="sl-SI" sz="24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lvl="0" indent="-457200">
              <a:buFont typeface="+mj-lt"/>
              <a:buAutoNum type="arabicPeriod" startAt="16"/>
            </a:pPr>
            <a:endParaRPr lang="sl-SI" sz="24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lvl="0" indent="-457200">
              <a:buFont typeface="+mj-lt"/>
              <a:buAutoNum type="arabicPeriod" startAt="16"/>
            </a:pPr>
            <a:r>
              <a:rPr lang="sl-SI" sz="2400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VIPAVA – MARTINOVANJE </a:t>
            </a:r>
            <a:r>
              <a:rPr lang="sl-SI" sz="2000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(Alpetour) odhod 07.11.2009, izlet je trajal 1 dan, udeležba GUŠ. </a:t>
            </a:r>
            <a:endParaRPr lang="sl-SI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lvl="0" indent="-457200">
              <a:buFont typeface="+mj-lt"/>
              <a:buAutoNum type="arabicPeriod" startAt="16"/>
            </a:pPr>
            <a:endParaRPr lang="sl-SI" sz="24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 startAt="16"/>
            </a:pPr>
            <a:r>
              <a:rPr lang="sl-SI" sz="2400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ADVENT JUŽNA TIROLSKA </a:t>
            </a:r>
            <a:r>
              <a:rPr lang="sl-SI" sz="2000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(Alpetour) odhod 19.12.2009, izlet je trajal 1 dan, udeležba GUŠ.</a:t>
            </a:r>
            <a:endParaRPr lang="sl-SI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lvl="0" indent="-342900">
              <a:buFont typeface="+mj-lt"/>
              <a:buAutoNum type="arabicPeriod" startAt="15"/>
            </a:pPr>
            <a:endParaRPr lang="sl-SI" b="1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lvl="0" indent="-457200">
              <a:buFont typeface="+mj-lt"/>
              <a:buAutoNum type="arabicPeriod" startAt="19"/>
            </a:pPr>
            <a:r>
              <a:rPr lang="sl-SI" sz="2400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ZLATA PRAGA </a:t>
            </a:r>
            <a:r>
              <a:rPr lang="sl-SI" sz="2000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(Alpetour) odhod 30.04.2010, izlet je trajal 3 dni, udeležba GU.</a:t>
            </a:r>
            <a:endParaRPr lang="sl-SI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lvl="0" indent="-342900">
              <a:buFont typeface="+mj-lt"/>
              <a:buAutoNum type="arabicPeriod" startAt="19"/>
            </a:pPr>
            <a:endParaRPr lang="sl-SI" b="1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lvl="0" indent="-457200">
              <a:buFont typeface="+mj-lt"/>
              <a:buAutoNum type="arabicPeriod" startAt="19"/>
            </a:pPr>
            <a:r>
              <a:rPr lang="sl-SI" sz="2400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SPLAVARJENJE SAVA </a:t>
            </a:r>
            <a:r>
              <a:rPr lang="sl-SI" sz="2000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(Alpetour) odhod 12.06.2010, izlet je trajal 1 dan, udeležba GUŠ.</a:t>
            </a:r>
            <a:endParaRPr lang="sl-SI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lvl="0" indent="-342900">
              <a:buFont typeface="+mj-lt"/>
              <a:buAutoNum type="arabicPeriod" startAt="19"/>
            </a:pPr>
            <a:endParaRPr lang="sl-SI" dirty="0">
              <a:solidFill>
                <a:schemeClr val="bg1"/>
              </a:solidFill>
            </a:endParaRPr>
          </a:p>
          <a:p>
            <a:pPr lvl="0"/>
            <a:r>
              <a:rPr lang="sl-SI" dirty="0">
                <a:solidFill>
                  <a:schemeClr val="bg1"/>
                </a:solidFill>
                <a:hlinkClick r:id="" action="ppaction://noaction"/>
              </a:rPr>
              <a:t>.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0" name="Ograda datuma 9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A22DEA5-33C4-44A7-BAD0-B288EE24C2AD}" type="datetime1">
              <a:rPr kumimoji="0" lang="sl-SI" sz="1200" smtClean="0">
                <a:solidFill>
                  <a:schemeClr val="tx2"/>
                </a:solidFill>
              </a:rPr>
              <a:t>4. 11. 2024</a:t>
            </a:fld>
            <a:endParaRPr kumimoji="0" lang="sl-SI"/>
          </a:p>
        </p:txBody>
      </p:sp>
      <p:sp>
        <p:nvSpPr>
          <p:cNvPr id="11" name="Ograda noge 1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sp>
        <p:nvSpPr>
          <p:cNvPr id="12" name="Ograda številke diapozitiva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35</a:t>
            </a:fld>
            <a:endParaRPr kumimoji="0" lang="sl-SI"/>
          </a:p>
        </p:txBody>
      </p:sp>
    </p:spTree>
    <p:extLst>
      <p:ext uri="{BB962C8B-B14F-4D97-AF65-F5344CB8AC3E}">
        <p14:creationId xmlns:p14="http://schemas.microsoft.com/office/powerpoint/2010/main" val="274110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circle/>
        <p:sndAc>
          <p:endSnd/>
        </p:sndAc>
      </p:transition>
    </mc:Choice>
    <mc:Fallback xmlns="">
      <p:transition advTm="6000">
        <p:circle/>
        <p:sndAc>
          <p:endSnd/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/>
          <p:cNvSpPr/>
          <p:nvPr/>
        </p:nvSpPr>
        <p:spPr>
          <a:xfrm>
            <a:off x="1115616" y="260648"/>
            <a:ext cx="748883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 startAt="18"/>
            </a:pPr>
            <a:endParaRPr lang="sl-SI" dirty="0">
              <a:solidFill>
                <a:schemeClr val="bg1"/>
              </a:solidFill>
            </a:endParaRPr>
          </a:p>
          <a:p>
            <a:pPr marL="457200" lvl="0" indent="-457200">
              <a:buFont typeface="+mj-lt"/>
              <a:buAutoNum type="arabicPeriod" startAt="21"/>
            </a:pPr>
            <a:r>
              <a:rPr lang="sl-SI" sz="2400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ŠTATENBERG – ZAVRČ – MARTINOVANJE </a:t>
            </a:r>
            <a:r>
              <a:rPr lang="sl-SI" sz="2000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(Alpetour) odhod 06.11.2010, izlet je trajal 1 dan, udeležba GUŠ.</a:t>
            </a:r>
            <a:endParaRPr lang="sl-SI" sz="2400" b="1" dirty="0">
              <a:solidFill>
                <a:schemeClr val="accent5">
                  <a:lumMod val="75000"/>
                </a:schemeClr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lvl="0" indent="-342900">
              <a:buFont typeface="+mj-lt"/>
              <a:buAutoNum type="arabicPeriod" startAt="21"/>
            </a:pPr>
            <a:endParaRPr lang="sl-SI" sz="2400" b="1" dirty="0">
              <a:solidFill>
                <a:schemeClr val="accent5">
                  <a:lumMod val="75000"/>
                </a:schemeClr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lvl="0" indent="-342900">
              <a:buFont typeface="+mj-lt"/>
              <a:buAutoNum type="arabicPeriod" startAt="21"/>
            </a:pPr>
            <a:r>
              <a:rPr lang="sl-SI" sz="2400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BRIONI </a:t>
            </a:r>
            <a:r>
              <a:rPr lang="sl-SI" sz="2000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(Alpetour) odhod 27.05.2011, izlet je trajal 1 dan, udeležba GUŠ+P.</a:t>
            </a:r>
            <a:endParaRPr lang="sl-SI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lvl="0" indent="-342900">
              <a:buFont typeface="+mj-lt"/>
              <a:buAutoNum type="arabicPeriod" startAt="21"/>
            </a:pPr>
            <a:endParaRPr lang="sl-SI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lvl="0" indent="-342900">
              <a:buFont typeface="+mj-lt"/>
              <a:buAutoNum type="arabicPeriod" startAt="21"/>
            </a:pPr>
            <a:r>
              <a:rPr lang="sl-SI" sz="2400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BERNINA EXPRESS </a:t>
            </a:r>
            <a:r>
              <a:rPr lang="sl-SI" sz="2000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(Alpetour) odhod 01.07.2011, izlet je trajal 3 dni, udeležba GUŠ.</a:t>
            </a:r>
            <a:endParaRPr lang="sl-SI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lvl="0" indent="-342900">
              <a:buFont typeface="+mj-lt"/>
              <a:buAutoNum type="arabicPeriod" startAt="21"/>
            </a:pPr>
            <a:endParaRPr lang="sl-SI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lvl="0" indent="-342900">
              <a:buFont typeface="+mj-lt"/>
              <a:buAutoNum type="arabicPeriod" startAt="21"/>
            </a:pPr>
            <a:r>
              <a:rPr lang="sl-SI" sz="2400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TRI FARE -SAMARIN – MARTINOVANJE </a:t>
            </a:r>
            <a:r>
              <a:rPr lang="sl-SI" sz="2000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(Alpetour) odhod 12.11.2011, </a:t>
            </a:r>
            <a:r>
              <a:rPr lang="sl-SI" sz="2000" b="1" dirty="0" err="1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izlert</a:t>
            </a:r>
            <a:r>
              <a:rPr lang="sl-SI" sz="2000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je trajal 1 dan, udeležba GUŠ. </a:t>
            </a:r>
            <a:endParaRPr lang="sl-SI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lvl="0" indent="-342900">
              <a:buFont typeface="+mj-lt"/>
              <a:buAutoNum type="arabicPeriod" startAt="21"/>
            </a:pPr>
            <a:endParaRPr lang="sl-SI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lvl="0" indent="-342900">
              <a:buFont typeface="+mj-lt"/>
              <a:buAutoNum type="arabicPeriod" startAt="21"/>
            </a:pPr>
            <a:r>
              <a:rPr lang="sl-SI" sz="2400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OSMICA - MARTINOVANJE </a:t>
            </a:r>
            <a:r>
              <a:rPr lang="sl-SI" sz="2000" b="1" dirty="0">
                <a:solidFill>
                  <a:schemeClr val="accent5">
                    <a:lumMod val="7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(Alpetour) odhod 16.11.2012, izlet je trajal 1 dan, udeležba GUŠ.</a:t>
            </a:r>
            <a:endParaRPr lang="sl-SI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Ograda datuma 9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A22DEA5-33C4-44A7-BAD0-B288EE24C2AD}" type="datetime1">
              <a:rPr kumimoji="0" lang="sl-SI" sz="1200" smtClean="0">
                <a:solidFill>
                  <a:schemeClr val="tx2"/>
                </a:solidFill>
              </a:rPr>
              <a:t>4. 11. 2024</a:t>
            </a:fld>
            <a:endParaRPr kumimoji="0" lang="sl-SI"/>
          </a:p>
        </p:txBody>
      </p:sp>
      <p:sp>
        <p:nvSpPr>
          <p:cNvPr id="11" name="Ograda noge 1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sp>
        <p:nvSpPr>
          <p:cNvPr id="12" name="Ograda številke diapozitiva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36</a:t>
            </a:fld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circle/>
        <p:sndAc>
          <p:endSnd/>
        </p:sndAc>
      </p:transition>
    </mc:Choice>
    <mc:Fallback xmlns="">
      <p:transition advTm="6000">
        <p:circle/>
        <p:sndAc>
          <p:endSnd/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/>
          <p:cNvSpPr/>
          <p:nvPr/>
        </p:nvSpPr>
        <p:spPr>
          <a:xfrm>
            <a:off x="755576" y="692696"/>
            <a:ext cx="77048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rabicPeriod" startAt="26"/>
            </a:pPr>
            <a:r>
              <a:rPr lang="sl-SI" sz="2400" dirty="0">
                <a:solidFill>
                  <a:schemeClr val="accent5">
                    <a:lumMod val="75000"/>
                  </a:schemeClr>
                </a:solidFill>
              </a:rPr>
              <a:t>MARTINOVANJE Slovenske gorice KAPELA, 09.11.2013 v trajanju en dan</a:t>
            </a:r>
          </a:p>
          <a:p>
            <a:pPr marL="457200" lvl="0" indent="-457200">
              <a:buFont typeface="+mj-lt"/>
              <a:buAutoNum type="arabicPeriod" startAt="26"/>
            </a:pPr>
            <a:endParaRPr lang="sl-SI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lvl="0" indent="-457200">
              <a:buFont typeface="+mj-lt"/>
              <a:buAutoNum type="arabicPeriod" startAt="26"/>
            </a:pPr>
            <a:r>
              <a:rPr lang="sl-SI" sz="2400" dirty="0">
                <a:solidFill>
                  <a:schemeClr val="accent5">
                    <a:lumMod val="75000"/>
                  </a:schemeClr>
                </a:solidFill>
              </a:rPr>
              <a:t>SPLAVARJENJE na Dravi, 13.09.2014 v trajanju en dan vendar zaradi dežja brez vožnje s splavom</a:t>
            </a:r>
          </a:p>
          <a:p>
            <a:pPr marL="457200" lvl="0" indent="-457200">
              <a:buFont typeface="+mj-lt"/>
              <a:buAutoNum type="arabicPeriod" startAt="26"/>
            </a:pPr>
            <a:endParaRPr lang="sl-SI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lvl="0" indent="-457200">
              <a:buFont typeface="+mj-lt"/>
              <a:buAutoNum type="arabicPeriod" startAt="26"/>
            </a:pPr>
            <a:r>
              <a:rPr lang="sl-SI" sz="2400" dirty="0">
                <a:solidFill>
                  <a:schemeClr val="accent5">
                    <a:lumMod val="75000"/>
                  </a:schemeClr>
                </a:solidFill>
              </a:rPr>
              <a:t>MARTINOVANJE PRLEKIJA, 08.11.2014 v trajanju en dan, Središče ob DRAVI, Ormož in Jeruzalem</a:t>
            </a:r>
          </a:p>
          <a:p>
            <a:pPr marL="457200" lvl="0" indent="-457200">
              <a:buFont typeface="+mj-lt"/>
              <a:buAutoNum type="arabicPeriod" startAt="26"/>
            </a:pPr>
            <a:endParaRPr lang="sl-SI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lvl="0" indent="-457200">
              <a:buFont typeface="+mj-lt"/>
              <a:buAutoNum type="arabicPeriod" startAt="26"/>
            </a:pPr>
            <a:r>
              <a:rPr lang="sl-SI" sz="2400" dirty="0">
                <a:solidFill>
                  <a:schemeClr val="accent5">
                    <a:lumMod val="75000"/>
                  </a:schemeClr>
                </a:solidFill>
              </a:rPr>
              <a:t>MARTINOVANJE OSMICA, 19.11.2016 v trajanju en dan</a:t>
            </a:r>
          </a:p>
          <a:p>
            <a:pPr marL="457200" lvl="0" indent="-457200">
              <a:buFont typeface="+mj-lt"/>
              <a:buAutoNum type="arabicPeriod" startAt="26"/>
            </a:pPr>
            <a:endParaRPr lang="sl-SI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lvl="0" indent="-457200">
              <a:buFont typeface="+mj-lt"/>
              <a:buAutoNum type="arabicPeriod" startAt="26"/>
            </a:pPr>
            <a:r>
              <a:rPr lang="sl-SI" sz="2400" dirty="0">
                <a:solidFill>
                  <a:schemeClr val="accent5">
                    <a:lumMod val="75000"/>
                  </a:schemeClr>
                </a:solidFill>
              </a:rPr>
              <a:t>MARTINOVO V ŠAVRINIH IN ISTRI, 18.11.2017 v trajanju en dan</a:t>
            </a:r>
          </a:p>
          <a:p>
            <a:pPr marL="342900" lvl="0" indent="-342900">
              <a:buFont typeface="+mj-lt"/>
              <a:buAutoNum type="arabicPeriod" startAt="18"/>
            </a:pPr>
            <a:endParaRPr lang="sl-SI" sz="2400" dirty="0">
              <a:solidFill>
                <a:schemeClr val="bg1"/>
              </a:solidFill>
            </a:endParaRPr>
          </a:p>
        </p:txBody>
      </p:sp>
      <p:sp>
        <p:nvSpPr>
          <p:cNvPr id="10" name="Ograda datuma 9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A22DEA5-33C4-44A7-BAD0-B288EE24C2AD}" type="datetime1">
              <a:rPr kumimoji="0" lang="sl-SI" sz="1200" smtClean="0">
                <a:solidFill>
                  <a:schemeClr val="tx2"/>
                </a:solidFill>
              </a:rPr>
              <a:t>4. 11. 2024</a:t>
            </a:fld>
            <a:endParaRPr kumimoji="0" lang="sl-SI"/>
          </a:p>
        </p:txBody>
      </p:sp>
      <p:sp>
        <p:nvSpPr>
          <p:cNvPr id="11" name="Ograda noge 1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/>
              <a:t>Na podlagi zbranih fotografij pripravil FG</a:t>
            </a:r>
            <a:endParaRPr kumimoji="0" lang="sl-SI"/>
          </a:p>
        </p:txBody>
      </p:sp>
      <p:sp>
        <p:nvSpPr>
          <p:cNvPr id="12" name="Ograda številke diapozitiva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37</a:t>
            </a:fld>
            <a:endParaRPr kumimoji="0" lang="sl-SI"/>
          </a:p>
        </p:txBody>
      </p:sp>
    </p:spTree>
    <p:extLst>
      <p:ext uri="{BB962C8B-B14F-4D97-AF65-F5344CB8AC3E}">
        <p14:creationId xmlns:p14="http://schemas.microsoft.com/office/powerpoint/2010/main" val="348749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circle/>
        <p:sndAc>
          <p:endSnd/>
        </p:sndAc>
      </p:transition>
    </mc:Choice>
    <mc:Fallback xmlns="">
      <p:transition advTm="6000">
        <p:circle/>
        <p:sndAc>
          <p:endSnd/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11560" y="6435334"/>
            <a:ext cx="7344816" cy="332656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sl-SI" sz="2000" b="1" dirty="0"/>
              <a:t>FIRENCE - SAN MARINO leta 1990 verjetno eden med prvimi skupnimi izleti</a:t>
            </a:r>
          </a:p>
        </p:txBody>
      </p:sp>
      <p:pic>
        <p:nvPicPr>
          <p:cNvPr id="5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r="4706"/>
          <a:stretch>
            <a:fillRect/>
          </a:stretch>
        </p:blipFill>
        <p:spPr>
          <a:xfrm>
            <a:off x="503548" y="188640"/>
            <a:ext cx="8136904" cy="6102678"/>
          </a:xfrm>
        </p:spPr>
      </p:pic>
    </p:spTree>
    <p:extLst>
      <p:ext uri="{BB962C8B-B14F-4D97-AF65-F5344CB8AC3E}">
        <p14:creationId xmlns:p14="http://schemas.microsoft.com/office/powerpoint/2010/main" val="129999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11560" y="6435334"/>
            <a:ext cx="7344816" cy="332656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sl-SI" sz="2000" b="1" dirty="0"/>
              <a:t>FIRENCE - SAN MARINO leta 1990 verjetno eden med prvimi skupnimi izleti</a:t>
            </a:r>
          </a:p>
        </p:txBody>
      </p:sp>
      <p:pic>
        <p:nvPicPr>
          <p:cNvPr id="6" name="Ograda slike 2">
            <a:extLst>
              <a:ext uri="{FF2B5EF4-FFF2-40B4-BE49-F238E27FC236}">
                <a16:creationId xmlns:a16="http://schemas.microsoft.com/office/drawing/2014/main" id="{A153293E-9B3B-0630-07B7-D906A3E5F0B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" r="2874"/>
          <a:stretch>
            <a:fillRect/>
          </a:stretch>
        </p:blipFill>
        <p:spPr>
          <a:xfrm>
            <a:off x="622581" y="351392"/>
            <a:ext cx="8206954" cy="6155216"/>
          </a:xfrm>
        </p:spPr>
      </p:pic>
    </p:spTree>
    <p:extLst>
      <p:ext uri="{BB962C8B-B14F-4D97-AF65-F5344CB8AC3E}">
        <p14:creationId xmlns:p14="http://schemas.microsoft.com/office/powerpoint/2010/main" val="304578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id="{4EB7C887-BDCA-AA76-79AC-A87766861050}"/>
              </a:ext>
            </a:extLst>
          </p:cNvPr>
          <p:cNvSpPr txBox="1"/>
          <p:nvPr/>
        </p:nvSpPr>
        <p:spPr>
          <a:xfrm>
            <a:off x="251520" y="836712"/>
            <a:ext cx="878497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l-PL" sz="8000" b="1" dirty="0"/>
              <a:t>SREČANJA</a:t>
            </a:r>
          </a:p>
          <a:p>
            <a:pPr algn="ctr"/>
            <a:r>
              <a:rPr lang="pl-PL" sz="6000" b="1" dirty="0"/>
              <a:t>VSAK ZADNJI PETEK V MESECU</a:t>
            </a:r>
            <a:r>
              <a:rPr kumimoji="0" lang="pl-PL" sz="6000" b="1" dirty="0"/>
              <a:t> </a:t>
            </a:r>
          </a:p>
          <a:p>
            <a:pPr algn="ctr"/>
            <a:r>
              <a:rPr kumimoji="0" lang="pl-PL" sz="8000" b="1" dirty="0"/>
              <a:t>OD 1978 DALJE </a:t>
            </a:r>
            <a:endParaRPr kumimoji="0" lang="sl-SI" sz="8000" b="1" dirty="0"/>
          </a:p>
        </p:txBody>
      </p:sp>
    </p:spTree>
    <p:extLst>
      <p:ext uri="{BB962C8B-B14F-4D97-AF65-F5344CB8AC3E}">
        <p14:creationId xmlns:p14="http://schemas.microsoft.com/office/powerpoint/2010/main" val="4169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kumimoji="0" lang="sl-SI" dirty="0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40</a:t>
            </a:fld>
            <a:endParaRPr kumimoji="0" lang="sl-SI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E548896-8D38-D751-C11B-4117947E2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6" y="32639"/>
            <a:ext cx="9100946" cy="553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E667C8F-309C-D077-0BFF-FFB1B35FB5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1520" y="5877272"/>
            <a:ext cx="8435280" cy="479078"/>
          </a:xfrm>
        </p:spPr>
        <p:txBody>
          <a:bodyPr/>
          <a:lstStyle/>
          <a:p>
            <a:pPr algn="ctr"/>
            <a:r>
              <a:rPr lang="sl-SI" dirty="0"/>
              <a:t>DUNAJ in cerkev sv. Štefana, obiskali leta 1991</a:t>
            </a:r>
          </a:p>
        </p:txBody>
      </p:sp>
    </p:spTree>
    <p:extLst>
      <p:ext uri="{BB962C8B-B14F-4D97-AF65-F5344CB8AC3E}">
        <p14:creationId xmlns:p14="http://schemas.microsoft.com/office/powerpoint/2010/main" val="39047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circle/>
        <p:sndAc>
          <p:endSnd/>
        </p:sndAc>
      </p:transition>
    </mc:Choice>
    <mc:Fallback xmlns="">
      <p:transition advTm="6000">
        <p:circle/>
        <p:sndAc>
          <p:endSnd/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39552" y="6353944"/>
            <a:ext cx="8136904" cy="504056"/>
          </a:xfrm>
        </p:spPr>
        <p:txBody>
          <a:bodyPr>
            <a:normAutofit/>
          </a:bodyPr>
          <a:lstStyle/>
          <a:p>
            <a:pPr algn="ctr"/>
            <a:r>
              <a:rPr lang="sl-SI" sz="2000" b="1" dirty="0"/>
              <a:t>Gradovi na BAVARSKEM leta 1992</a:t>
            </a:r>
          </a:p>
        </p:txBody>
      </p:sp>
      <p:pic>
        <p:nvPicPr>
          <p:cNvPr id="5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r="3439"/>
          <a:stretch>
            <a:fillRect/>
          </a:stretch>
        </p:blipFill>
        <p:spPr>
          <a:xfrm>
            <a:off x="395536" y="116632"/>
            <a:ext cx="8411484" cy="6308613"/>
          </a:xfrm>
        </p:spPr>
      </p:pic>
    </p:spTree>
    <p:extLst>
      <p:ext uri="{BB962C8B-B14F-4D97-AF65-F5344CB8AC3E}">
        <p14:creationId xmlns:p14="http://schemas.microsoft.com/office/powerpoint/2010/main" val="380834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39552" y="6353944"/>
            <a:ext cx="8136904" cy="504056"/>
          </a:xfrm>
        </p:spPr>
        <p:txBody>
          <a:bodyPr>
            <a:normAutofit/>
          </a:bodyPr>
          <a:lstStyle/>
          <a:p>
            <a:pPr algn="ctr"/>
            <a:r>
              <a:rPr lang="sl-SI" sz="2000" b="1" dirty="0"/>
              <a:t>Gradovi na BAVARSKEM leta 1992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7C63F03D-C05A-8F78-7F1C-E24A1FFCCF81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grada slike 2">
            <a:extLst>
              <a:ext uri="{FF2B5EF4-FFF2-40B4-BE49-F238E27FC236}">
                <a16:creationId xmlns:a16="http://schemas.microsoft.com/office/drawing/2014/main" id="{B32BF150-8A52-43A2-E9CE-2CBC338E2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r="2381"/>
          <a:stretch>
            <a:fillRect/>
          </a:stretch>
        </p:blipFill>
        <p:spPr>
          <a:xfrm>
            <a:off x="539552" y="241648"/>
            <a:ext cx="8160907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0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331640" y="6256991"/>
            <a:ext cx="6048672" cy="34036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sl-SI" sz="2000" b="1" dirty="0"/>
              <a:t>Preko RIMA v Neapelj in na VEZUV leta 1994</a:t>
            </a:r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86707FC6-2013-ED49-AFA2-CD8BA24369DE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grada slike 2">
            <a:extLst>
              <a:ext uri="{FF2B5EF4-FFF2-40B4-BE49-F238E27FC236}">
                <a16:creationId xmlns:a16="http://schemas.microsoft.com/office/drawing/2014/main" id="{76F45259-D88B-A455-6603-07103D4F0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r="3439"/>
          <a:stretch>
            <a:fillRect/>
          </a:stretch>
        </p:blipFill>
        <p:spPr>
          <a:xfrm>
            <a:off x="755576" y="364588"/>
            <a:ext cx="7848872" cy="588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4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907704" y="6399738"/>
            <a:ext cx="5780856" cy="504056"/>
          </a:xfrm>
        </p:spPr>
        <p:txBody>
          <a:bodyPr>
            <a:normAutofit/>
          </a:bodyPr>
          <a:lstStyle/>
          <a:p>
            <a:pPr algn="ctr"/>
            <a:r>
              <a:rPr lang="sl-SI" sz="2000" b="1" dirty="0"/>
              <a:t>Preko RIMA v Neapelj in na VEZUV leta 1994</a:t>
            </a:r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4" r="6614"/>
          <a:stretch>
            <a:fillRect/>
          </a:stretch>
        </p:blipFill>
        <p:spPr>
          <a:xfrm>
            <a:off x="456993" y="170249"/>
            <a:ext cx="8291471" cy="6218603"/>
          </a:xfrm>
        </p:spPr>
      </p:pic>
    </p:spTree>
    <p:extLst>
      <p:ext uri="{BB962C8B-B14F-4D97-AF65-F5344CB8AC3E}">
        <p14:creationId xmlns:p14="http://schemas.microsoft.com/office/powerpoint/2010/main" val="132274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187624" y="6381328"/>
            <a:ext cx="7549142" cy="306741"/>
          </a:xfrm>
        </p:spPr>
        <p:txBody>
          <a:bodyPr>
            <a:noAutofit/>
          </a:bodyPr>
          <a:lstStyle/>
          <a:p>
            <a:pPr algn="ctr"/>
            <a:r>
              <a:rPr lang="sl-SI" sz="1800" b="1" dirty="0"/>
              <a:t>Na MADŽARASKEM smo si ogledali ČARDO od zunaj in znotraj  leta  1995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2C248383-7563-468B-1F93-0BE30EE883C6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grada slike 2">
            <a:extLst>
              <a:ext uri="{FF2B5EF4-FFF2-40B4-BE49-F238E27FC236}">
                <a16:creationId xmlns:a16="http://schemas.microsoft.com/office/drawing/2014/main" id="{7BEBE5E3-E374-7A79-D953-AA703EDAC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647192" y="227179"/>
            <a:ext cx="8100392" cy="60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9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971600" y="6237312"/>
            <a:ext cx="7848872" cy="360040"/>
          </a:xfrm>
        </p:spPr>
        <p:txBody>
          <a:bodyPr>
            <a:noAutofit/>
          </a:bodyPr>
          <a:lstStyle/>
          <a:p>
            <a:pPr algn="ctr"/>
            <a:r>
              <a:rPr lang="sl-SI" b="1" dirty="0">
                <a:latin typeface="Verdana" panose="020B0604030504040204" pitchFamily="34" charset="0"/>
                <a:ea typeface="Verdana" panose="020B0604030504040204" pitchFamily="34" charset="0"/>
              </a:rPr>
              <a:t>Na MADŽARASKEM znotraj ČARDE leta 1995</a:t>
            </a:r>
          </a:p>
        </p:txBody>
      </p:sp>
      <p:pic>
        <p:nvPicPr>
          <p:cNvPr id="6" name="Ograda slike 2">
            <a:extLst>
              <a:ext uri="{FF2B5EF4-FFF2-40B4-BE49-F238E27FC236}">
                <a16:creationId xmlns:a16="http://schemas.microsoft.com/office/drawing/2014/main" id="{6468BE1A-781C-6D5E-9454-BF9D6FCF55D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r="2525"/>
          <a:stretch>
            <a:fillRect/>
          </a:stretch>
        </p:blipFill>
        <p:spPr>
          <a:xfrm>
            <a:off x="611560" y="355729"/>
            <a:ext cx="7848872" cy="5886654"/>
          </a:xfrm>
        </p:spPr>
      </p:pic>
    </p:spTree>
    <p:extLst>
      <p:ext uri="{BB962C8B-B14F-4D97-AF65-F5344CB8AC3E}">
        <p14:creationId xmlns:p14="http://schemas.microsoft.com/office/powerpoint/2010/main" val="247304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11560" y="6381328"/>
            <a:ext cx="8171656" cy="216024"/>
          </a:xfrm>
        </p:spPr>
        <p:txBody>
          <a:bodyPr>
            <a:noAutofit/>
          </a:bodyPr>
          <a:lstStyle/>
          <a:p>
            <a:pPr algn="ctr"/>
            <a:r>
              <a:rPr lang="sl-SI" b="1" dirty="0">
                <a:latin typeface="Verdana" panose="020B0604030504040204" pitchFamily="34" charset="0"/>
                <a:ea typeface="Verdana" panose="020B0604030504040204" pitchFamily="34" charset="0"/>
              </a:rPr>
              <a:t>Na MADŽARASKEM,  ko še ni bilo ORBANA,  leta  1995</a:t>
            </a:r>
          </a:p>
        </p:txBody>
      </p:sp>
      <p:pic>
        <p:nvPicPr>
          <p:cNvPr id="5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r="2381"/>
          <a:stretch>
            <a:fillRect/>
          </a:stretch>
        </p:blipFill>
        <p:spPr>
          <a:xfrm>
            <a:off x="611560" y="260648"/>
            <a:ext cx="8075447" cy="6056585"/>
          </a:xfrm>
        </p:spPr>
      </p:pic>
    </p:spTree>
    <p:extLst>
      <p:ext uri="{BB962C8B-B14F-4D97-AF65-F5344CB8AC3E}">
        <p14:creationId xmlns:p14="http://schemas.microsoft.com/office/powerpoint/2010/main" val="362312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67544" y="6309320"/>
            <a:ext cx="7992888" cy="432048"/>
          </a:xfrm>
        </p:spPr>
        <p:txBody>
          <a:bodyPr>
            <a:normAutofit/>
          </a:bodyPr>
          <a:lstStyle/>
          <a:p>
            <a:pPr algn="ctr"/>
            <a:r>
              <a:rPr lang="sl-SI" dirty="0"/>
              <a:t>Tudi PARIZ je bil leta 1996 naš</a:t>
            </a:r>
          </a:p>
        </p:txBody>
      </p:sp>
      <p:pic>
        <p:nvPicPr>
          <p:cNvPr id="4" name="Ograda slike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r="2381"/>
          <a:stretch>
            <a:fillRect/>
          </a:stretch>
        </p:blipFill>
        <p:spPr>
          <a:xfrm>
            <a:off x="467544" y="188640"/>
            <a:ext cx="8195460" cy="6146595"/>
          </a:xfrm>
        </p:spPr>
      </p:pic>
    </p:spTree>
    <p:extLst>
      <p:ext uri="{BB962C8B-B14F-4D97-AF65-F5344CB8AC3E}">
        <p14:creationId xmlns:p14="http://schemas.microsoft.com/office/powerpoint/2010/main" val="135188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67544" y="6309320"/>
            <a:ext cx="7992888" cy="432048"/>
          </a:xfrm>
        </p:spPr>
        <p:txBody>
          <a:bodyPr>
            <a:normAutofit/>
          </a:bodyPr>
          <a:lstStyle/>
          <a:p>
            <a:pPr algn="ctr"/>
            <a:r>
              <a:rPr lang="sl-SI" dirty="0"/>
              <a:t>Tudi PARIZ je bil leta 1996 naš</a:t>
            </a:r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5F15092C-C7AC-4D56-7D40-962DBA48DF26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grada slike 2">
            <a:extLst>
              <a:ext uri="{FF2B5EF4-FFF2-40B4-BE49-F238E27FC236}">
                <a16:creationId xmlns:a16="http://schemas.microsoft.com/office/drawing/2014/main" id="{CB8D0765-628F-36AC-6C0F-471069CB0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r="2381"/>
          <a:stretch>
            <a:fillRect/>
          </a:stretch>
        </p:blipFill>
        <p:spPr>
          <a:xfrm>
            <a:off x="571777" y="140093"/>
            <a:ext cx="8140175" cy="610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0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id="{4EB7C887-BDCA-AA76-79AC-A87766861050}"/>
              </a:ext>
            </a:extLst>
          </p:cNvPr>
          <p:cNvSpPr txBox="1"/>
          <p:nvPr/>
        </p:nvSpPr>
        <p:spPr>
          <a:xfrm>
            <a:off x="323528" y="764704"/>
            <a:ext cx="849694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l-PL" sz="6000" b="1" dirty="0"/>
              <a:t>NEKAJ STATISTIKE</a:t>
            </a:r>
          </a:p>
          <a:p>
            <a:pPr algn="ctr"/>
            <a:endParaRPr kumimoji="0" lang="pl-PL" sz="2000" b="1" dirty="0"/>
          </a:p>
          <a:p>
            <a:pPr algn="ctr"/>
            <a:r>
              <a:rPr lang="pl-PL" sz="3600" b="1" dirty="0"/>
              <a:t>Od leta 1978 do leta 2023 je bilo 500  petkovih mesečnih srečanj</a:t>
            </a:r>
          </a:p>
          <a:p>
            <a:pPr algn="ctr"/>
            <a:endParaRPr kumimoji="0" lang="pl-PL" sz="1200" b="1" dirty="0"/>
          </a:p>
          <a:p>
            <a:pPr algn="ctr"/>
            <a:r>
              <a:rPr lang="pl-PL" sz="3600" b="1" dirty="0"/>
              <a:t>Od leta 1984 dalje je vodena statistika lokacije,  udeležbe, števila strečanj in stroškov srečanj</a:t>
            </a:r>
            <a:endParaRPr kumimoji="0" lang="sl-SI" sz="3600" b="1" dirty="0"/>
          </a:p>
        </p:txBody>
      </p:sp>
    </p:spTree>
    <p:extLst>
      <p:ext uri="{BB962C8B-B14F-4D97-AF65-F5344CB8AC3E}">
        <p14:creationId xmlns:p14="http://schemas.microsoft.com/office/powerpoint/2010/main" val="101913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67544" y="6309320"/>
            <a:ext cx="7992888" cy="432048"/>
          </a:xfrm>
        </p:spPr>
        <p:txBody>
          <a:bodyPr>
            <a:normAutofit/>
          </a:bodyPr>
          <a:lstStyle/>
          <a:p>
            <a:pPr algn="ctr"/>
            <a:r>
              <a:rPr lang="sl-SI" dirty="0"/>
              <a:t>Tudi PARIZ je bil leta 1996 naš</a:t>
            </a:r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57164D05-B0DF-EC04-CBE2-8883BD033382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grada slike 2">
            <a:extLst>
              <a:ext uri="{FF2B5EF4-FFF2-40B4-BE49-F238E27FC236}">
                <a16:creationId xmlns:a16="http://schemas.microsoft.com/office/drawing/2014/main" id="{85D6822B-1570-3C52-13D8-DC6FA0514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r="3439"/>
          <a:stretch>
            <a:fillRect/>
          </a:stretch>
        </p:blipFill>
        <p:spPr>
          <a:xfrm>
            <a:off x="598108" y="250558"/>
            <a:ext cx="8078348" cy="605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67544" y="6381328"/>
            <a:ext cx="6984776" cy="36004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sl-SI" sz="2000" b="1" dirty="0"/>
              <a:t>Plaža v Španiji leta 1997</a:t>
            </a:r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r="2381"/>
          <a:stretch>
            <a:fillRect/>
          </a:stretch>
        </p:blipFill>
        <p:spPr>
          <a:xfrm>
            <a:off x="539552" y="260648"/>
            <a:ext cx="8291471" cy="6218603"/>
          </a:xfrm>
        </p:spPr>
      </p:pic>
    </p:spTree>
    <p:extLst>
      <p:ext uri="{BB962C8B-B14F-4D97-AF65-F5344CB8AC3E}">
        <p14:creationId xmlns:p14="http://schemas.microsoft.com/office/powerpoint/2010/main" val="87621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67544" y="6381328"/>
            <a:ext cx="6984776" cy="36004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sl-SI" sz="2000" b="1" dirty="0"/>
              <a:t>Tokrat so nas okronali - v Španiji leta 1997</a:t>
            </a:r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903E64F3-D640-6E46-4770-9BAD593815A9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grada slike 2">
            <a:extLst>
              <a:ext uri="{FF2B5EF4-FFF2-40B4-BE49-F238E27FC236}">
                <a16:creationId xmlns:a16="http://schemas.microsoft.com/office/drawing/2014/main" id="{1793BE34-0CA1-6360-0340-8873390D3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r="2381"/>
          <a:stretch>
            <a:fillRect/>
          </a:stretch>
        </p:blipFill>
        <p:spPr>
          <a:xfrm>
            <a:off x="683568" y="339959"/>
            <a:ext cx="7992888" cy="59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9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67544" y="6381328"/>
            <a:ext cx="6984776" cy="36004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sl-SI" sz="2000" b="1" dirty="0"/>
              <a:t>Na ELBI leta 1998</a:t>
            </a:r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6B55CFAD-DC25-1A58-53E6-7DFF42786300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grada slike 2">
            <a:extLst>
              <a:ext uri="{FF2B5EF4-FFF2-40B4-BE49-F238E27FC236}">
                <a16:creationId xmlns:a16="http://schemas.microsoft.com/office/drawing/2014/main" id="{C82AB7DC-EDD6-8C8C-2479-491AA2B74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490194" y="260647"/>
            <a:ext cx="8186262" cy="613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8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475656" y="6453337"/>
            <a:ext cx="5780856" cy="28803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sl-SI" sz="2000" b="1" dirty="0">
                <a:latin typeface="Verdana" panose="020B0604030504040204" pitchFamily="34" charset="0"/>
                <a:ea typeface="Verdana" panose="020B0604030504040204" pitchFamily="34" charset="0"/>
              </a:rPr>
              <a:t>Pred hotelom na ELBI leta 1998</a:t>
            </a:r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r="2381"/>
          <a:stretch>
            <a:fillRect/>
          </a:stretch>
        </p:blipFill>
        <p:spPr>
          <a:xfrm>
            <a:off x="467544" y="188641"/>
            <a:ext cx="8459489" cy="6264696"/>
          </a:xfrm>
        </p:spPr>
      </p:pic>
    </p:spTree>
    <p:extLst>
      <p:ext uri="{BB962C8B-B14F-4D97-AF65-F5344CB8AC3E}">
        <p14:creationId xmlns:p14="http://schemas.microsoft.com/office/powerpoint/2010/main" val="87621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39552" y="6381328"/>
            <a:ext cx="8424936" cy="283822"/>
          </a:xfrm>
        </p:spPr>
        <p:txBody>
          <a:bodyPr>
            <a:noAutofit/>
          </a:bodyPr>
          <a:lstStyle/>
          <a:p>
            <a:pPr algn="ctr"/>
            <a:r>
              <a:rPr lang="sl-SI" sz="1600" b="1" dirty="0">
                <a:latin typeface="Verdana" panose="020B0604030504040204" pitchFamily="34" charset="0"/>
                <a:ea typeface="Verdana" panose="020B0604030504040204" pitchFamily="34" charset="0"/>
              </a:rPr>
              <a:t>Križarjenje po JADRANU leta 2000 brez BIBE (zadnje leto tisočletja)</a:t>
            </a:r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" r="4872"/>
          <a:stretch>
            <a:fillRect/>
          </a:stretch>
        </p:blipFill>
        <p:spPr>
          <a:xfrm>
            <a:off x="539552" y="192850"/>
            <a:ext cx="8251304" cy="6188478"/>
          </a:xfrm>
        </p:spPr>
      </p:pic>
    </p:spTree>
    <p:extLst>
      <p:ext uri="{BB962C8B-B14F-4D97-AF65-F5344CB8AC3E}">
        <p14:creationId xmlns:p14="http://schemas.microsoft.com/office/powerpoint/2010/main" val="175536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39551" y="6453336"/>
            <a:ext cx="8171457" cy="404664"/>
          </a:xfrm>
        </p:spPr>
        <p:txBody>
          <a:bodyPr>
            <a:normAutofit/>
          </a:bodyPr>
          <a:lstStyle/>
          <a:p>
            <a:pPr algn="ctr"/>
            <a:r>
              <a:rPr lang="sl-SI" sz="2000" b="1" dirty="0"/>
              <a:t>Gasilska na križarjenju leta 2000</a:t>
            </a:r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F3713A62-7CB7-81CF-7CDC-2B0FB2A13AAE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" name="Ograda slike 2">
            <a:extLst>
              <a:ext uri="{FF2B5EF4-FFF2-40B4-BE49-F238E27FC236}">
                <a16:creationId xmlns:a16="http://schemas.microsoft.com/office/drawing/2014/main" id="{E4A0E468-A5FA-73D0-C12B-E2AA42B61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" r="4497"/>
          <a:stretch>
            <a:fillRect/>
          </a:stretch>
        </p:blipFill>
        <p:spPr>
          <a:xfrm>
            <a:off x="515278" y="182880"/>
            <a:ext cx="8264596" cy="619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3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39551" y="6453336"/>
            <a:ext cx="8171457" cy="404664"/>
          </a:xfrm>
        </p:spPr>
        <p:txBody>
          <a:bodyPr>
            <a:normAutofit/>
          </a:bodyPr>
          <a:lstStyle/>
          <a:p>
            <a:pPr algn="ctr"/>
            <a:r>
              <a:rPr lang="sl-SI" sz="2000" b="1" dirty="0"/>
              <a:t>Jaslice na STAYER leta 2007</a:t>
            </a:r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F3713A62-7CB7-81CF-7CDC-2B0FB2A13AAE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" name="Ograda slike 2">
            <a:extLst>
              <a:ext uri="{FF2B5EF4-FFF2-40B4-BE49-F238E27FC236}">
                <a16:creationId xmlns:a16="http://schemas.microsoft.com/office/drawing/2014/main" id="{BCAE126C-5840-CF1F-3F0C-01F77B70A2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305272"/>
            <a:ext cx="8171457" cy="612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0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39551" y="6453336"/>
            <a:ext cx="8171457" cy="404664"/>
          </a:xfrm>
        </p:spPr>
        <p:txBody>
          <a:bodyPr>
            <a:normAutofit/>
          </a:bodyPr>
          <a:lstStyle/>
          <a:p>
            <a:pPr algn="ctr"/>
            <a:r>
              <a:rPr lang="sl-SI" sz="2000" b="1" dirty="0"/>
              <a:t>Jezero pod ANKOGLOM leta 2007</a:t>
            </a:r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F3713A62-7CB7-81CF-7CDC-2B0FB2A13AAE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16A59A1-1F95-65C1-EE09-98A38E2BB0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35292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39551" y="6453336"/>
            <a:ext cx="8171457" cy="404664"/>
          </a:xfrm>
        </p:spPr>
        <p:txBody>
          <a:bodyPr>
            <a:normAutofit/>
          </a:bodyPr>
          <a:lstStyle/>
          <a:p>
            <a:pPr algn="ctr"/>
            <a:r>
              <a:rPr lang="sl-SI" sz="2000" b="1" dirty="0"/>
              <a:t>Slikovita TIROLSKA 2008</a:t>
            </a:r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F3713A62-7CB7-81CF-7CDC-2B0FB2A13AAE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" name="Ograda slike 2">
            <a:extLst>
              <a:ext uri="{FF2B5EF4-FFF2-40B4-BE49-F238E27FC236}">
                <a16:creationId xmlns:a16="http://schemas.microsoft.com/office/drawing/2014/main" id="{BB5B2DD5-983D-2397-7003-CC4ED3927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r="4667"/>
          <a:stretch>
            <a:fillRect/>
          </a:stretch>
        </p:blipFill>
        <p:spPr>
          <a:xfrm>
            <a:off x="537048" y="260648"/>
            <a:ext cx="8256917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kon 2">
            <a:extLst>
              <a:ext uri="{FF2B5EF4-FFF2-40B4-BE49-F238E27FC236}">
                <a16:creationId xmlns:a16="http://schemas.microsoft.com/office/drawing/2014/main" id="{D04A430D-F1B0-680B-A3AA-32DC610849D7}"/>
              </a:ext>
            </a:extLst>
          </p:cNvPr>
          <p:cNvGraphicFramePr>
            <a:graphicFrameLocks/>
          </p:cNvGraphicFramePr>
          <p:nvPr/>
        </p:nvGraphicFramePr>
        <p:xfrm>
          <a:off x="179512" y="116632"/>
          <a:ext cx="8856984" cy="662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4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39551" y="6453336"/>
            <a:ext cx="8171457" cy="404664"/>
          </a:xfrm>
        </p:spPr>
        <p:txBody>
          <a:bodyPr>
            <a:normAutofit/>
          </a:bodyPr>
          <a:lstStyle/>
          <a:p>
            <a:pPr algn="ctr"/>
            <a:r>
              <a:rPr lang="sl-SI" sz="2000" b="1" dirty="0"/>
              <a:t>Praznik češenj leta 2009</a:t>
            </a:r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7D87EF3D-FA19-741A-0B7F-813C298DBC7F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grada slike 2">
            <a:extLst>
              <a:ext uri="{FF2B5EF4-FFF2-40B4-BE49-F238E27FC236}">
                <a16:creationId xmlns:a16="http://schemas.microsoft.com/office/drawing/2014/main" id="{00F3F469-DB5A-D9CF-0ED1-C79FABB38E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1" y="188640"/>
            <a:ext cx="835292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7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39551" y="6453336"/>
            <a:ext cx="8171457" cy="404664"/>
          </a:xfrm>
        </p:spPr>
        <p:txBody>
          <a:bodyPr>
            <a:normAutofit/>
          </a:bodyPr>
          <a:lstStyle/>
          <a:p>
            <a:pPr algn="ctr"/>
            <a:r>
              <a:rPr lang="sl-SI" sz="2000" b="1" dirty="0"/>
              <a:t>Na postaji pozdrav in nato na češnje leta 2009</a:t>
            </a:r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77F2C571-5137-3CC7-3BF8-6DFC4523F5E0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grada slike 2">
            <a:extLst>
              <a:ext uri="{FF2B5EF4-FFF2-40B4-BE49-F238E27FC236}">
                <a16:creationId xmlns:a16="http://schemas.microsoft.com/office/drawing/2014/main" id="{7CAE57D7-C617-83C7-18EB-5A5F177C9D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759" y="295399"/>
            <a:ext cx="8171457" cy="612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3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39551" y="6453336"/>
            <a:ext cx="8171457" cy="404664"/>
          </a:xfrm>
        </p:spPr>
        <p:txBody>
          <a:bodyPr>
            <a:normAutofit/>
          </a:bodyPr>
          <a:lstStyle/>
          <a:p>
            <a:pPr algn="ctr"/>
            <a:r>
              <a:rPr lang="sl-SI" sz="2000" b="1" dirty="0"/>
              <a:t>Pogled iz doline na MARMOLADO leta 2009</a:t>
            </a:r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386CC13F-DD51-385C-5617-49E8D268CB7A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" name="Ograda slike 2">
            <a:extLst>
              <a:ext uri="{FF2B5EF4-FFF2-40B4-BE49-F238E27FC236}">
                <a16:creationId xmlns:a16="http://schemas.microsoft.com/office/drawing/2014/main" id="{BB13A34E-A99D-E525-0E0F-A7A7F60128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276" y="182099"/>
            <a:ext cx="8388424" cy="62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1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11560" y="6381328"/>
            <a:ext cx="8208912" cy="476672"/>
          </a:xfrm>
        </p:spPr>
        <p:txBody>
          <a:bodyPr>
            <a:normAutofit/>
          </a:bodyPr>
          <a:lstStyle/>
          <a:p>
            <a:pPr algn="ctr"/>
            <a:r>
              <a:rPr lang="sl-SI" sz="2000" b="1" dirty="0"/>
              <a:t>Visoko na MARMOLADI leta 2009 </a:t>
            </a:r>
          </a:p>
        </p:txBody>
      </p:sp>
      <p:pic>
        <p:nvPicPr>
          <p:cNvPr id="5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116632"/>
            <a:ext cx="8352928" cy="6264696"/>
          </a:xfrm>
        </p:spPr>
      </p:pic>
    </p:spTree>
    <p:extLst>
      <p:ext uri="{BB962C8B-B14F-4D97-AF65-F5344CB8AC3E}">
        <p14:creationId xmlns:p14="http://schemas.microsoft.com/office/powerpoint/2010/main" val="175536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39552" y="6453336"/>
            <a:ext cx="8283574" cy="404664"/>
          </a:xfrm>
        </p:spPr>
        <p:txBody>
          <a:bodyPr>
            <a:normAutofit/>
          </a:bodyPr>
          <a:lstStyle/>
          <a:p>
            <a:pPr algn="ctr"/>
            <a:r>
              <a:rPr lang="sl-SI" sz="2000" b="1" dirty="0"/>
              <a:t>Leta 2000 v SARAJEVU in pogled na ------</a:t>
            </a:r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45994A69-DE98-A9C1-F1D6-A5834C4B05A0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grada slike 4">
            <a:extLst>
              <a:ext uri="{FF2B5EF4-FFF2-40B4-BE49-F238E27FC236}">
                <a16:creationId xmlns:a16="http://schemas.microsoft.com/office/drawing/2014/main" id="{702DB461-615A-257F-E825-0849A9B670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389" y="196282"/>
            <a:ext cx="8342737" cy="625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395535" y="6381328"/>
            <a:ext cx="8472941" cy="476672"/>
          </a:xfrm>
        </p:spPr>
        <p:txBody>
          <a:bodyPr>
            <a:normAutofit/>
          </a:bodyPr>
          <a:lstStyle/>
          <a:p>
            <a:pPr algn="ctr"/>
            <a:r>
              <a:rPr lang="sl-SI" sz="2000" dirty="0"/>
              <a:t> Obisk mošeje v Sarajevu tudi leta 2009</a:t>
            </a:r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188640"/>
            <a:ext cx="8256917" cy="6192688"/>
          </a:xfrm>
        </p:spPr>
      </p:pic>
    </p:spTree>
    <p:extLst>
      <p:ext uri="{BB962C8B-B14F-4D97-AF65-F5344CB8AC3E}">
        <p14:creationId xmlns:p14="http://schemas.microsoft.com/office/powerpoint/2010/main" val="255626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67544" y="6453336"/>
            <a:ext cx="8568952" cy="288032"/>
          </a:xfrm>
        </p:spPr>
        <p:txBody>
          <a:bodyPr>
            <a:noAutofit/>
          </a:bodyPr>
          <a:lstStyle/>
          <a:p>
            <a:pPr algn="ctr"/>
            <a:r>
              <a:rPr lang="sl-SI" sz="2000" b="1" dirty="0"/>
              <a:t>Skromna zasedba leta 2010 v PRAGI</a:t>
            </a:r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260648"/>
            <a:ext cx="8171457" cy="6128593"/>
          </a:xfrm>
        </p:spPr>
      </p:pic>
    </p:spTree>
    <p:extLst>
      <p:ext uri="{BB962C8B-B14F-4D97-AF65-F5344CB8AC3E}">
        <p14:creationId xmlns:p14="http://schemas.microsoft.com/office/powerpoint/2010/main" val="175536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67544" y="6453336"/>
            <a:ext cx="8568952" cy="288032"/>
          </a:xfrm>
        </p:spPr>
        <p:txBody>
          <a:bodyPr>
            <a:noAutofit/>
          </a:bodyPr>
          <a:lstStyle/>
          <a:p>
            <a:pPr algn="ctr"/>
            <a:r>
              <a:rPr lang="sl-SI" sz="2000" b="1" dirty="0"/>
              <a:t>Skromna zasedba leta 2010 v PRAGI</a:t>
            </a:r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F3D13090-EBFA-EE63-C04C-0229C8FA59FB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grada slike 2">
            <a:extLst>
              <a:ext uri="{FF2B5EF4-FFF2-40B4-BE49-F238E27FC236}">
                <a16:creationId xmlns:a16="http://schemas.microsoft.com/office/drawing/2014/main" id="{B6025666-8739-ED05-BC37-365A49123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665819" y="277146"/>
            <a:ext cx="8138909" cy="610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4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67544" y="6453336"/>
            <a:ext cx="8568952" cy="288032"/>
          </a:xfrm>
        </p:spPr>
        <p:txBody>
          <a:bodyPr>
            <a:noAutofit/>
          </a:bodyPr>
          <a:lstStyle/>
          <a:p>
            <a:pPr algn="ctr"/>
            <a:r>
              <a:rPr lang="sl-SI" sz="2000" b="1" dirty="0"/>
              <a:t>Skromna zasedba leta 2010 v PRAGI</a:t>
            </a:r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098AE49D-7436-93F0-AD8C-B736D586AC85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grada slike 2">
            <a:extLst>
              <a:ext uri="{FF2B5EF4-FFF2-40B4-BE49-F238E27FC236}">
                <a16:creationId xmlns:a16="http://schemas.microsoft.com/office/drawing/2014/main" id="{13F9CB55-46B1-4A2F-9D64-81AB59B826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260648"/>
            <a:ext cx="806489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9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67544" y="6453336"/>
            <a:ext cx="8568952" cy="288032"/>
          </a:xfrm>
        </p:spPr>
        <p:txBody>
          <a:bodyPr>
            <a:noAutofit/>
          </a:bodyPr>
          <a:lstStyle/>
          <a:p>
            <a:pPr algn="ctr"/>
            <a:r>
              <a:rPr lang="sl-SI" sz="2000" b="1" dirty="0"/>
              <a:t>Skromna zasedba leta 2010 v PRAGI</a:t>
            </a:r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EAA682F3-848D-7D78-E149-BA857C3FEBA1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grada slike 2">
            <a:extLst>
              <a:ext uri="{FF2B5EF4-FFF2-40B4-BE49-F238E27FC236}">
                <a16:creationId xmlns:a16="http://schemas.microsoft.com/office/drawing/2014/main" id="{7582A981-5020-ABD8-23DC-2152949BA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609462" y="288032"/>
            <a:ext cx="8220405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kon 1">
            <a:extLst>
              <a:ext uri="{FF2B5EF4-FFF2-40B4-BE49-F238E27FC236}">
                <a16:creationId xmlns:a16="http://schemas.microsoft.com/office/drawing/2014/main" id="{FD4BE61C-D305-A4A5-1B72-58A53397489E}"/>
              </a:ext>
            </a:extLst>
          </p:cNvPr>
          <p:cNvGraphicFramePr>
            <a:graphicFrameLocks/>
          </p:cNvGraphicFramePr>
          <p:nvPr/>
        </p:nvGraphicFramePr>
        <p:xfrm>
          <a:off x="251520" y="260648"/>
          <a:ext cx="8640960" cy="6336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79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11560" y="6309320"/>
            <a:ext cx="8243465" cy="360040"/>
          </a:xfrm>
        </p:spPr>
        <p:txBody>
          <a:bodyPr>
            <a:noAutofit/>
          </a:bodyPr>
          <a:lstStyle/>
          <a:p>
            <a:pPr algn="ctr"/>
            <a:r>
              <a:rPr lang="sl-SI" sz="2000" b="1" dirty="0"/>
              <a:t>Splavarjenje na SAVI leta 2010</a:t>
            </a:r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271" y="188640"/>
            <a:ext cx="8171457" cy="6128593"/>
          </a:xfrm>
        </p:spPr>
      </p:pic>
    </p:spTree>
    <p:extLst>
      <p:ext uri="{BB962C8B-B14F-4D97-AF65-F5344CB8AC3E}">
        <p14:creationId xmlns:p14="http://schemas.microsoft.com/office/powerpoint/2010/main" val="175536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11560" y="6309320"/>
            <a:ext cx="8243465" cy="548680"/>
          </a:xfrm>
        </p:spPr>
        <p:txBody>
          <a:bodyPr>
            <a:noAutofit/>
          </a:bodyPr>
          <a:lstStyle/>
          <a:p>
            <a:pPr algn="ctr"/>
            <a:r>
              <a:rPr lang="sl-SI" sz="2000" b="1" dirty="0"/>
              <a:t>Splavarjenje na SAVI leta 2010</a:t>
            </a:r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2C368798-1D8D-D8B0-1A3A-C9803B6904CD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grada slike 4">
            <a:extLst>
              <a:ext uri="{FF2B5EF4-FFF2-40B4-BE49-F238E27FC236}">
                <a16:creationId xmlns:a16="http://schemas.microsoft.com/office/drawing/2014/main" id="{F215B2CD-4361-E300-39C1-8ACB905288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462" y="216024"/>
            <a:ext cx="8124395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6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67544" y="6453336"/>
            <a:ext cx="8352928" cy="288032"/>
          </a:xfrm>
        </p:spPr>
        <p:txBody>
          <a:bodyPr>
            <a:noAutofit/>
          </a:bodyPr>
          <a:lstStyle/>
          <a:p>
            <a:pPr algn="ctr"/>
            <a:r>
              <a:rPr lang="sl-SI" sz="1800" b="1" dirty="0"/>
              <a:t>BRIONI  leta  2011</a:t>
            </a:r>
          </a:p>
        </p:txBody>
      </p:sp>
      <p:pic>
        <p:nvPicPr>
          <p:cNvPr id="5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188640"/>
            <a:ext cx="8219463" cy="6164597"/>
          </a:xfrm>
        </p:spPr>
      </p:pic>
    </p:spTree>
    <p:extLst>
      <p:ext uri="{BB962C8B-B14F-4D97-AF65-F5344CB8AC3E}">
        <p14:creationId xmlns:p14="http://schemas.microsoft.com/office/powerpoint/2010/main" val="332538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11560" y="6309320"/>
            <a:ext cx="8243465" cy="360040"/>
          </a:xfrm>
        </p:spPr>
        <p:txBody>
          <a:bodyPr>
            <a:noAutofit/>
          </a:bodyPr>
          <a:lstStyle/>
          <a:p>
            <a:pPr algn="ctr"/>
            <a:r>
              <a:rPr lang="sl-SI" sz="2000" b="1" dirty="0"/>
              <a:t>BRIONI 2011</a:t>
            </a:r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E0AB0687-2707-CB79-E572-1C915B7A02E2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grada slike 2">
            <a:extLst>
              <a:ext uri="{FF2B5EF4-FFF2-40B4-BE49-F238E27FC236}">
                <a16:creationId xmlns:a16="http://schemas.microsoft.com/office/drawing/2014/main" id="{08DE0FF5-1905-9837-3DE6-70A8874A0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59" y="188640"/>
            <a:ext cx="8160907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8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83568" y="6381328"/>
            <a:ext cx="5780856" cy="36004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sl-SI" sz="2000" b="1" dirty="0"/>
              <a:t>BRIONI 2011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7A22CCE1-5697-C2E5-D2F0-17AF6D1743F1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grada slike 2">
            <a:extLst>
              <a:ext uri="{FF2B5EF4-FFF2-40B4-BE49-F238E27FC236}">
                <a16:creationId xmlns:a16="http://schemas.microsoft.com/office/drawing/2014/main" id="{889F0E64-1D72-7267-2ED8-0E7DD8E1BA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836" y="260647"/>
            <a:ext cx="7979436" cy="598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2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39552" y="6381328"/>
            <a:ext cx="8267468" cy="36004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sl-SI" sz="2000" b="1" dirty="0"/>
              <a:t>Čakanje na BERNINA EXPRES leta 2011</a:t>
            </a:r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260648"/>
            <a:ext cx="8123452" cy="6092589"/>
          </a:xfrm>
        </p:spPr>
      </p:pic>
    </p:spTree>
    <p:extLst>
      <p:ext uri="{BB962C8B-B14F-4D97-AF65-F5344CB8AC3E}">
        <p14:creationId xmlns:p14="http://schemas.microsoft.com/office/powerpoint/2010/main" val="409926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39552" y="6381328"/>
            <a:ext cx="8267468" cy="36004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sl-SI" sz="2000" b="1" dirty="0"/>
              <a:t>Pogled z vlaka BERNINA EXPRES leta 2011</a:t>
            </a:r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13127848-23BC-F12D-D873-5F1126B5BFFC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grada slike 4">
            <a:extLst>
              <a:ext uri="{FF2B5EF4-FFF2-40B4-BE49-F238E27FC236}">
                <a16:creationId xmlns:a16="http://schemas.microsoft.com/office/drawing/2014/main" id="{0A9089D1-373E-0C4F-262E-2FE1A3163A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1" y="141717"/>
            <a:ext cx="8138011" cy="610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4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39552" y="6381328"/>
            <a:ext cx="8267468" cy="36004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sl-SI" sz="2000" b="1" dirty="0"/>
              <a:t>Pogled z vlaka BERNINA EXPRES leta 2011</a:t>
            </a:r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9DA922DA-389C-2FD4-C350-0C9C1F4C50C8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grada slike 2">
            <a:extLst>
              <a:ext uri="{FF2B5EF4-FFF2-40B4-BE49-F238E27FC236}">
                <a16:creationId xmlns:a16="http://schemas.microsoft.com/office/drawing/2014/main" id="{5FF801A3-4DBB-0B25-30DF-1B6C35262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683568" y="256338"/>
            <a:ext cx="8166653" cy="612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2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39552" y="6381328"/>
            <a:ext cx="8267468" cy="36004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sl-SI" sz="2000" b="1" dirty="0"/>
              <a:t>Pogled z vlaka BERNINA EXPRES leta 2011</a:t>
            </a:r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3B59600F-10EF-80D1-3300-A61C3E7F6B09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grada slike 2">
            <a:extLst>
              <a:ext uri="{FF2B5EF4-FFF2-40B4-BE49-F238E27FC236}">
                <a16:creationId xmlns:a16="http://schemas.microsoft.com/office/drawing/2014/main" id="{C484DAB5-5968-7820-5888-FE911F58E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440071" y="270049"/>
            <a:ext cx="8190833" cy="6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39552" y="6381328"/>
            <a:ext cx="8267468" cy="36004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sl-SI" sz="2000" b="1" dirty="0"/>
              <a:t>Znotraj BERNINA EXPRES leta 2011</a:t>
            </a:r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9BCED03D-9D2D-D60D-0A3F-975BBE73F2FE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grada slike 2">
            <a:extLst>
              <a:ext uri="{FF2B5EF4-FFF2-40B4-BE49-F238E27FC236}">
                <a16:creationId xmlns:a16="http://schemas.microsoft.com/office/drawing/2014/main" id="{EE445BCC-04DB-48D9-A6BF-6690C9674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539552" y="328699"/>
            <a:ext cx="8070172" cy="605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0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kon 2">
            <a:extLst>
              <a:ext uri="{FF2B5EF4-FFF2-40B4-BE49-F238E27FC236}">
                <a16:creationId xmlns:a16="http://schemas.microsoft.com/office/drawing/2014/main" id="{F6E31051-1578-4D7E-A7B9-D90BC76202CB}"/>
              </a:ext>
            </a:extLst>
          </p:cNvPr>
          <p:cNvGraphicFramePr>
            <a:graphicFrameLocks/>
          </p:cNvGraphicFramePr>
          <p:nvPr/>
        </p:nvGraphicFramePr>
        <p:xfrm>
          <a:off x="251520" y="404664"/>
          <a:ext cx="8568952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0411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39552" y="6381328"/>
            <a:ext cx="8267468" cy="36004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sl-SI" sz="2000" b="1" dirty="0"/>
              <a:t>Znamenitosti SANKT MORITZ-a leta 2011</a:t>
            </a:r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E9EEC9E8-DC47-BB55-DCCB-86A05CCE2DAD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grada slike 2">
            <a:extLst>
              <a:ext uri="{FF2B5EF4-FFF2-40B4-BE49-F238E27FC236}">
                <a16:creationId xmlns:a16="http://schemas.microsoft.com/office/drawing/2014/main" id="{DF3C1436-0712-792D-305D-18812EE6C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539551" y="188640"/>
            <a:ext cx="8256917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3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39552" y="6381328"/>
            <a:ext cx="8411484" cy="476672"/>
          </a:xfrm>
        </p:spPr>
        <p:txBody>
          <a:bodyPr>
            <a:normAutofit/>
          </a:bodyPr>
          <a:lstStyle/>
          <a:p>
            <a:pPr algn="ctr"/>
            <a:r>
              <a:rPr lang="sl-SI" sz="2000" b="1" dirty="0"/>
              <a:t>Počitek in zelo draga kava leta 2011</a:t>
            </a:r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8055917B-716F-FCB1-252C-889DF14C4CCC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grada slike 2">
            <a:extLst>
              <a:ext uri="{FF2B5EF4-FFF2-40B4-BE49-F238E27FC236}">
                <a16:creationId xmlns:a16="http://schemas.microsoft.com/office/drawing/2014/main" id="{66B2E08F-E5FB-33E3-2339-1A871F5F06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69930"/>
            <a:ext cx="8411484" cy="630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3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39552" y="6381328"/>
            <a:ext cx="8267468" cy="360040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sl-SI" sz="2000" b="1" dirty="0"/>
              <a:t>Č</a:t>
            </a:r>
          </a:p>
          <a:p>
            <a:pPr algn="ctr"/>
            <a:r>
              <a:rPr lang="sl-SI" sz="8000" b="1" dirty="0"/>
              <a:t>Tudi to je spomin na leto 2011</a:t>
            </a:r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8055917B-716F-FCB1-252C-889DF14C4CCC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" name="Ograda slike 2">
            <a:extLst>
              <a:ext uri="{FF2B5EF4-FFF2-40B4-BE49-F238E27FC236}">
                <a16:creationId xmlns:a16="http://schemas.microsoft.com/office/drawing/2014/main" id="{A925EE3E-4DB4-CDEE-D98E-AEAAF76A62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875" y="260648"/>
            <a:ext cx="8215344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39552" y="6381328"/>
            <a:ext cx="8267468" cy="36004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sl-SI" sz="2000" b="1" dirty="0"/>
              <a:t>Vračali smo se z avtobusom in si ogledovali znamenitosti 2011</a:t>
            </a:r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8055917B-716F-FCB1-252C-889DF14C4CCC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" name="Ograda slike 2">
            <a:extLst>
              <a:ext uri="{FF2B5EF4-FFF2-40B4-BE49-F238E27FC236}">
                <a16:creationId xmlns:a16="http://schemas.microsoft.com/office/drawing/2014/main" id="{4819276F-B7C9-59C9-4264-1E8116767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539552" y="214555"/>
            <a:ext cx="8136904" cy="610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1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39552" y="6381328"/>
            <a:ext cx="8267468" cy="36004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sl-SI" sz="2000" b="1" dirty="0"/>
              <a:t>Počitek ob jezeru ob vračanju s Sankt Moritza leta 2011</a:t>
            </a:r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8055917B-716F-FCB1-252C-889DF14C4CCC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" name="Ograda slike 2">
            <a:extLst>
              <a:ext uri="{FF2B5EF4-FFF2-40B4-BE49-F238E27FC236}">
                <a16:creationId xmlns:a16="http://schemas.microsoft.com/office/drawing/2014/main" id="{3D5408D1-17B9-18B2-912D-6C2197454C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266" y="305001"/>
            <a:ext cx="8166182" cy="612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3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39552" y="6381328"/>
            <a:ext cx="8267468" cy="36004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sl-SI" sz="2000" b="1" dirty="0"/>
              <a:t>Slovo od BERNINA EXPRES leta 2011</a:t>
            </a:r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E277A09C-4E61-6EF3-EC3D-B1B7549C47C7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grada slike 6">
            <a:extLst>
              <a:ext uri="{FF2B5EF4-FFF2-40B4-BE49-F238E27FC236}">
                <a16:creationId xmlns:a16="http://schemas.microsoft.com/office/drawing/2014/main" id="{B2B419D9-80AB-4520-8E4F-11E1CFFAA6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086" y="252028"/>
            <a:ext cx="8172400" cy="61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2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11560" y="6309320"/>
            <a:ext cx="8064896" cy="36004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sl-SI" sz="2000" b="1" dirty="0"/>
              <a:t>Tudi OSMICE smo obiskali večkrat, tokrat leta 2012</a:t>
            </a:r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r="33"/>
          <a:stretch>
            <a:fillRect/>
          </a:stretch>
        </p:blipFill>
        <p:spPr>
          <a:xfrm>
            <a:off x="611560" y="188640"/>
            <a:ext cx="8064896" cy="6048672"/>
          </a:xfrm>
        </p:spPr>
      </p:pic>
    </p:spTree>
    <p:extLst>
      <p:ext uri="{BB962C8B-B14F-4D97-AF65-F5344CB8AC3E}">
        <p14:creationId xmlns:p14="http://schemas.microsoft.com/office/powerpoint/2010/main" val="122773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11560" y="6309320"/>
            <a:ext cx="8064896" cy="36004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sl-SI" sz="2000" b="1" dirty="0"/>
              <a:t>OSMICA PR ŠUŠČ  leta 2012</a:t>
            </a:r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679F996C-E996-5231-4219-C0C0D6D9E9E3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grada slike 2">
            <a:extLst>
              <a:ext uri="{FF2B5EF4-FFF2-40B4-BE49-F238E27FC236}">
                <a16:creationId xmlns:a16="http://schemas.microsoft.com/office/drawing/2014/main" id="{5137F4F4-4088-BD65-9BCD-18891C24C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>
            <a:fillRect/>
          </a:stretch>
        </p:blipFill>
        <p:spPr>
          <a:xfrm>
            <a:off x="755576" y="360040"/>
            <a:ext cx="7920880" cy="594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8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251520" y="6417331"/>
            <a:ext cx="8467328" cy="382403"/>
          </a:xfrm>
        </p:spPr>
        <p:txBody>
          <a:bodyPr>
            <a:normAutofit lnSpcReduction="10000"/>
          </a:bodyPr>
          <a:lstStyle/>
          <a:p>
            <a:pPr algn="ctr"/>
            <a:r>
              <a:rPr lang="sl-SI" sz="2000" b="1" dirty="0"/>
              <a:t>SPLAVARJENJE NA DRAVI odpadlo – kosilo NE</a:t>
            </a:r>
          </a:p>
        </p:txBody>
      </p:sp>
      <p:pic>
        <p:nvPicPr>
          <p:cNvPr id="7" name="Označba mesta slike 6" descr="Slika, ki vsebuje besede oblačila, oseba, moški, človeški obraz&#10;&#10;Opis je samodejno ustvarjen">
            <a:extLst>
              <a:ext uri="{FF2B5EF4-FFF2-40B4-BE49-F238E27FC236}">
                <a16:creationId xmlns:a16="http://schemas.microsoft.com/office/drawing/2014/main" id="{00AF25DA-0B91-5F58-0D60-DFD4A05C222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" r="6020"/>
          <a:stretch>
            <a:fillRect/>
          </a:stretch>
        </p:blipFill>
        <p:spPr>
          <a:xfrm>
            <a:off x="504933" y="260648"/>
            <a:ext cx="8208912" cy="6156684"/>
          </a:xfrm>
        </p:spPr>
      </p:pic>
    </p:spTree>
    <p:extLst>
      <p:ext uri="{BB962C8B-B14F-4D97-AF65-F5344CB8AC3E}">
        <p14:creationId xmlns:p14="http://schemas.microsoft.com/office/powerpoint/2010/main" val="409926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827584" y="6309320"/>
            <a:ext cx="8107288" cy="548680"/>
          </a:xfrm>
        </p:spPr>
        <p:txBody>
          <a:bodyPr>
            <a:normAutofit/>
          </a:bodyPr>
          <a:lstStyle/>
          <a:p>
            <a:pPr algn="ctr"/>
            <a:r>
              <a:rPr lang="sl-SI" sz="2000" b="1" dirty="0"/>
              <a:t>Martinovanje v PRLEKIJI leta 2014 </a:t>
            </a:r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592" y="260648"/>
            <a:ext cx="8035280" cy="6026460"/>
          </a:xfrm>
        </p:spPr>
      </p:pic>
    </p:spTree>
    <p:extLst>
      <p:ext uri="{BB962C8B-B14F-4D97-AF65-F5344CB8AC3E}">
        <p14:creationId xmlns:p14="http://schemas.microsoft.com/office/powerpoint/2010/main" val="409926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2339752" y="6525344"/>
            <a:ext cx="5780856" cy="28803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sl-SI" sz="2000" b="1" dirty="0">
                <a:latin typeface="Verdana" panose="020B0604030504040204" pitchFamily="34" charset="0"/>
                <a:ea typeface="Verdana" panose="020B0604030504040204" pitchFamily="34" charset="0"/>
              </a:rPr>
              <a:t>SENIČNO 1979?</a:t>
            </a:r>
          </a:p>
        </p:txBody>
      </p:sp>
      <p:pic>
        <p:nvPicPr>
          <p:cNvPr id="6" name="Označba mesta slike 5" descr="Slika, ki vsebuje besede oseba, oblačila, zaprt prostor, zid&#10;&#10;Opis je samodejno ustvarjen">
            <a:extLst>
              <a:ext uri="{FF2B5EF4-FFF2-40B4-BE49-F238E27FC236}">
                <a16:creationId xmlns:a16="http://schemas.microsoft.com/office/drawing/2014/main" id="{9110AF2E-1A09-86D8-F581-E8F1191AF5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r="1984"/>
          <a:stretch>
            <a:fillRect/>
          </a:stretch>
        </p:blipFill>
        <p:spPr>
          <a:xfrm>
            <a:off x="611560" y="260648"/>
            <a:ext cx="8147455" cy="6110591"/>
          </a:xfrm>
        </p:spPr>
      </p:pic>
    </p:spTree>
    <p:extLst>
      <p:ext uri="{BB962C8B-B14F-4D97-AF65-F5344CB8AC3E}">
        <p14:creationId xmlns:p14="http://schemas.microsoft.com/office/powerpoint/2010/main" val="60682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67543" y="6345322"/>
            <a:ext cx="8205869" cy="512677"/>
          </a:xfrm>
        </p:spPr>
        <p:txBody>
          <a:bodyPr>
            <a:normAutofit/>
          </a:bodyPr>
          <a:lstStyle/>
          <a:p>
            <a:pPr algn="ctr"/>
            <a:r>
              <a:rPr lang="sl-SI" sz="2000" b="1" dirty="0"/>
              <a:t>Martinovanje pri URŠULINKAH leta 2017 –ZADNJI SKUPNI IZLET</a:t>
            </a:r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" r="4294"/>
          <a:stretch>
            <a:fillRect/>
          </a:stretch>
        </p:blipFill>
        <p:spPr>
          <a:xfrm>
            <a:off x="563556" y="260648"/>
            <a:ext cx="8112900" cy="6084675"/>
          </a:xfrm>
        </p:spPr>
      </p:pic>
    </p:spTree>
    <p:extLst>
      <p:ext uri="{BB962C8B-B14F-4D97-AF65-F5344CB8AC3E}">
        <p14:creationId xmlns:p14="http://schemas.microsoft.com/office/powerpoint/2010/main" val="175536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39552" y="620688"/>
            <a:ext cx="7632848" cy="5472608"/>
          </a:xfrm>
        </p:spPr>
        <p:txBody>
          <a:bodyPr>
            <a:normAutofit fontScale="40000" lnSpcReduction="20000"/>
          </a:bodyPr>
          <a:lstStyle/>
          <a:p>
            <a:pPr algn="ctr" fontAlgn="base"/>
            <a:endParaRPr lang="sl-SI" sz="19200" b="1" dirty="0"/>
          </a:p>
          <a:p>
            <a:pPr algn="ctr" fontAlgn="base"/>
            <a:r>
              <a:rPr lang="sl-SI" sz="16000" b="1" dirty="0"/>
              <a:t>DOBRODOŠLE ŠE KAKŠNE SLIKE SREČANJ ALI IZLETOV, ČE JIH KDO IMA?</a:t>
            </a:r>
            <a:endParaRPr lang="sl-SI" sz="16000" dirty="0"/>
          </a:p>
        </p:txBody>
      </p:sp>
    </p:spTree>
    <p:extLst>
      <p:ext uri="{BB962C8B-B14F-4D97-AF65-F5344CB8AC3E}">
        <p14:creationId xmlns:p14="http://schemas.microsoft.com/office/powerpoint/2010/main" val="648343845"/>
      </p:ext>
    </p:extLst>
  </p:cSld>
  <p:clrMapOvr>
    <a:masterClrMapping/>
  </p:clrMapOvr>
  <p:transition spd="slow" advTm="6000">
    <p:wipe/>
  </p:transition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1472</TotalTime>
  <Words>1261</Words>
  <Application>Microsoft Office PowerPoint</Application>
  <PresentationFormat>Diaprojekcija na zaslonu (4:3)</PresentationFormat>
  <Paragraphs>194</Paragraphs>
  <Slides>91</Slides>
  <Notes>8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91</vt:i4>
      </vt:variant>
    </vt:vector>
  </HeadingPairs>
  <TitlesOfParts>
    <vt:vector size="95" baseType="lpstr">
      <vt:lpstr>Arial</vt:lpstr>
      <vt:lpstr>Calibri</vt:lpstr>
      <vt:lpstr>Verdana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SENIČNO 1991  50 letnica FRENK</vt:lpstr>
      <vt:lpstr>PowerPointova predstavitev</vt:lpstr>
      <vt:lpstr>HERMAN 50 letnica Bohinj  1991</vt:lpstr>
      <vt:lpstr>PowerPointova predstavitev</vt:lpstr>
      <vt:lpstr>MIRA 50 letnica  1999 VIKEND GOZD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Tudi PARIZ je bil leta 1996 naš</vt:lpstr>
      <vt:lpstr>Tudi PARIZ je bil leta 1996 naš</vt:lpstr>
      <vt:lpstr>Tudi PARIZ je bil leta 1996 naš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LIKIJA:  Antalya, Myra, Efez, Pamukkale, Hierapolis</dc:title>
  <dc:creator>Hewlett-Packard Company</dc:creator>
  <cp:lastModifiedBy>Frančišek Grašič</cp:lastModifiedBy>
  <cp:revision>111</cp:revision>
  <dcterms:created xsi:type="dcterms:W3CDTF">2018-11-28T09:06:36Z</dcterms:created>
  <dcterms:modified xsi:type="dcterms:W3CDTF">2024-11-04T16:12:04Z</dcterms:modified>
</cp:coreProperties>
</file>